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905" r:id="rId1"/>
  </p:sldMasterIdLst>
  <p:notesMasterIdLst>
    <p:notesMasterId r:id="rId28"/>
  </p:notesMasterIdLst>
  <p:sldIdLst>
    <p:sldId id="256" r:id="rId2"/>
    <p:sldId id="260" r:id="rId3"/>
    <p:sldId id="261" r:id="rId4"/>
    <p:sldId id="258" r:id="rId5"/>
    <p:sldId id="262" r:id="rId6"/>
    <p:sldId id="273" r:id="rId7"/>
    <p:sldId id="274" r:id="rId8"/>
    <p:sldId id="264" r:id="rId9"/>
    <p:sldId id="265" r:id="rId10"/>
    <p:sldId id="266" r:id="rId11"/>
    <p:sldId id="267" r:id="rId12"/>
    <p:sldId id="268" r:id="rId13"/>
    <p:sldId id="269" r:id="rId14"/>
    <p:sldId id="270" r:id="rId15"/>
    <p:sldId id="276" r:id="rId16"/>
    <p:sldId id="277" r:id="rId17"/>
    <p:sldId id="278" r:id="rId18"/>
    <p:sldId id="279" r:id="rId19"/>
    <p:sldId id="280" r:id="rId20"/>
    <p:sldId id="281" r:id="rId21"/>
    <p:sldId id="282" r:id="rId22"/>
    <p:sldId id="283" r:id="rId23"/>
    <p:sldId id="284" r:id="rId24"/>
    <p:sldId id="271" r:id="rId25"/>
    <p:sldId id="272" r:id="rId26"/>
    <p:sldId id="275" r:id="rId27"/>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941DDB-2542-44E3-83AD-EFC7E9F54B73}" v="2" dt="2022-11-08T18:46:02.810"/>
  </p1510:revLst>
</p1510:revInfo>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867" autoAdjust="0"/>
  </p:normalViewPr>
  <p:slideViewPr>
    <p:cSldViewPr snapToGrid="0">
      <p:cViewPr>
        <p:scale>
          <a:sx n="75" d="100"/>
          <a:sy n="75" d="100"/>
        </p:scale>
        <p:origin x="2237" y="-78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bika Yamadri" userId="e77b171b9f2230ca" providerId="LiveId" clId="{1EC1D23D-ABBF-4A79-A287-EC9070431367}"/>
    <pc:docChg chg="undo custSel addSld modSld">
      <pc:chgData name="Ambika Yamadri" userId="e77b171b9f2230ca" providerId="LiveId" clId="{1EC1D23D-ABBF-4A79-A287-EC9070431367}" dt="2022-10-30T18:21:34.843" v="282" actId="21"/>
      <pc:docMkLst>
        <pc:docMk/>
      </pc:docMkLst>
      <pc:sldChg chg="delSp modSp mod">
        <pc:chgData name="Ambika Yamadri" userId="e77b171b9f2230ca" providerId="LiveId" clId="{1EC1D23D-ABBF-4A79-A287-EC9070431367}" dt="2022-10-30T17:32:43.449" v="61" actId="207"/>
        <pc:sldMkLst>
          <pc:docMk/>
          <pc:sldMk cId="0" sldId="258"/>
        </pc:sldMkLst>
        <pc:spChg chg="mod">
          <ac:chgData name="Ambika Yamadri" userId="e77b171b9f2230ca" providerId="LiveId" clId="{1EC1D23D-ABBF-4A79-A287-EC9070431367}" dt="2022-10-30T17:32:43.449" v="61" actId="207"/>
          <ac:spMkLst>
            <pc:docMk/>
            <pc:sldMk cId="0" sldId="258"/>
            <ac:spMk id="8" creationId="{00000000-0000-0000-0000-000000000000}"/>
          </ac:spMkLst>
        </pc:spChg>
        <pc:picChg chg="del">
          <ac:chgData name="Ambika Yamadri" userId="e77b171b9f2230ca" providerId="LiveId" clId="{1EC1D23D-ABBF-4A79-A287-EC9070431367}" dt="2022-10-30T17:32:38.718" v="60" actId="21"/>
          <ac:picMkLst>
            <pc:docMk/>
            <pc:sldMk cId="0" sldId="258"/>
            <ac:picMk id="2" creationId="{3F96C93C-317C-CFB6-55A1-BC88B5F031DB}"/>
          </ac:picMkLst>
        </pc:picChg>
      </pc:sldChg>
      <pc:sldChg chg="addSp delSp modSp mod">
        <pc:chgData name="Ambika Yamadri" userId="e77b171b9f2230ca" providerId="LiveId" clId="{1EC1D23D-ABBF-4A79-A287-EC9070431367}" dt="2022-10-30T17:32:57.231" v="62" actId="255"/>
        <pc:sldMkLst>
          <pc:docMk/>
          <pc:sldMk cId="2649150075" sldId="262"/>
        </pc:sldMkLst>
        <pc:spChg chg="mod">
          <ac:chgData name="Ambika Yamadri" userId="e77b171b9f2230ca" providerId="LiveId" clId="{1EC1D23D-ABBF-4A79-A287-EC9070431367}" dt="2022-10-30T17:32:57.231" v="62" actId="255"/>
          <ac:spMkLst>
            <pc:docMk/>
            <pc:sldMk cId="2649150075" sldId="262"/>
            <ac:spMk id="4" creationId="{22AF18D7-0306-DCDD-E420-399C93C81A11}"/>
          </ac:spMkLst>
        </pc:spChg>
        <pc:spChg chg="add mod">
          <ac:chgData name="Ambika Yamadri" userId="e77b171b9f2230ca" providerId="LiveId" clId="{1EC1D23D-ABBF-4A79-A287-EC9070431367}" dt="2022-10-30T17:17:11.780" v="28" actId="20577"/>
          <ac:spMkLst>
            <pc:docMk/>
            <pc:sldMk cId="2649150075" sldId="262"/>
            <ac:spMk id="5" creationId="{6C7EE440-535D-E681-F3F8-008420444095}"/>
          </ac:spMkLst>
        </pc:spChg>
        <pc:spChg chg="del mod">
          <ac:chgData name="Ambika Yamadri" userId="e77b171b9f2230ca" providerId="LiveId" clId="{1EC1D23D-ABBF-4A79-A287-EC9070431367}" dt="2022-10-30T17:14:34.698" v="2" actId="21"/>
          <ac:spMkLst>
            <pc:docMk/>
            <pc:sldMk cId="2649150075" sldId="262"/>
            <ac:spMk id="6" creationId="{9AA82B5D-6026-E1BF-E025-7AA37ADEE570}"/>
          </ac:spMkLst>
        </pc:spChg>
        <pc:spChg chg="del mod">
          <ac:chgData name="Ambika Yamadri" userId="e77b171b9f2230ca" providerId="LiveId" clId="{1EC1D23D-ABBF-4A79-A287-EC9070431367}" dt="2022-10-30T17:15:03.962" v="12" actId="21"/>
          <ac:spMkLst>
            <pc:docMk/>
            <pc:sldMk cId="2649150075" sldId="262"/>
            <ac:spMk id="8" creationId="{A32FFB62-4D37-6070-75E8-44BCD24B2DC7}"/>
          </ac:spMkLst>
        </pc:spChg>
      </pc:sldChg>
      <pc:sldChg chg="addSp delSp modSp mod">
        <pc:chgData name="Ambika Yamadri" userId="e77b171b9f2230ca" providerId="LiveId" clId="{1EC1D23D-ABBF-4A79-A287-EC9070431367}" dt="2022-10-30T17:26:47.916" v="59" actId="14100"/>
        <pc:sldMkLst>
          <pc:docMk/>
          <pc:sldMk cId="624284723" sldId="263"/>
        </pc:sldMkLst>
        <pc:spChg chg="add mod">
          <ac:chgData name="Ambika Yamadri" userId="e77b171b9f2230ca" providerId="LiveId" clId="{1EC1D23D-ABBF-4A79-A287-EC9070431367}" dt="2022-10-30T17:24:02.607" v="48" actId="20577"/>
          <ac:spMkLst>
            <pc:docMk/>
            <pc:sldMk cId="624284723" sldId="263"/>
            <ac:spMk id="4" creationId="{7DBE4BB8-A441-5C46-344F-B173BAB237D5}"/>
          </ac:spMkLst>
        </pc:spChg>
        <pc:spChg chg="del">
          <ac:chgData name="Ambika Yamadri" userId="e77b171b9f2230ca" providerId="LiveId" clId="{1EC1D23D-ABBF-4A79-A287-EC9070431367}" dt="2022-10-30T17:22:14.838" v="29" actId="21"/>
          <ac:spMkLst>
            <pc:docMk/>
            <pc:sldMk cId="624284723" sldId="263"/>
            <ac:spMk id="7" creationId="{41FB3D02-6E71-E13F-6E95-8918AD0930A7}"/>
          </ac:spMkLst>
        </pc:spChg>
        <pc:spChg chg="add mod">
          <ac:chgData name="Ambika Yamadri" userId="e77b171b9f2230ca" providerId="LiveId" clId="{1EC1D23D-ABBF-4A79-A287-EC9070431367}" dt="2022-10-30T17:25:31.321" v="52" actId="1076"/>
          <ac:spMkLst>
            <pc:docMk/>
            <pc:sldMk cId="624284723" sldId="263"/>
            <ac:spMk id="8" creationId="{86B6ED7C-6BD2-B696-6A8F-076F66D09A82}"/>
          </ac:spMkLst>
        </pc:spChg>
        <pc:spChg chg="add mod">
          <ac:chgData name="Ambika Yamadri" userId="e77b171b9f2230ca" providerId="LiveId" clId="{1EC1D23D-ABBF-4A79-A287-EC9070431367}" dt="2022-10-30T17:26:47.916" v="59" actId="14100"/>
          <ac:spMkLst>
            <pc:docMk/>
            <pc:sldMk cId="624284723" sldId="263"/>
            <ac:spMk id="10" creationId="{726D36B0-DA3B-6CB8-B869-9BABB34F4983}"/>
          </ac:spMkLst>
        </pc:spChg>
      </pc:sldChg>
      <pc:sldChg chg="addSp delSp modSp mod">
        <pc:chgData name="Ambika Yamadri" userId="e77b171b9f2230ca" providerId="LiveId" clId="{1EC1D23D-ABBF-4A79-A287-EC9070431367}" dt="2022-10-30T17:46:54.510" v="149" actId="313"/>
        <pc:sldMkLst>
          <pc:docMk/>
          <pc:sldMk cId="2941630321" sldId="264"/>
        </pc:sldMkLst>
        <pc:spChg chg="add del mod">
          <ac:chgData name="Ambika Yamadri" userId="e77b171b9f2230ca" providerId="LiveId" clId="{1EC1D23D-ABBF-4A79-A287-EC9070431367}" dt="2022-10-30T17:39:08.399" v="66" actId="22"/>
          <ac:spMkLst>
            <pc:docMk/>
            <pc:sldMk cId="2941630321" sldId="264"/>
            <ac:spMk id="4" creationId="{4DA089A8-2AF8-55D3-8296-BC2E13CFC3D1}"/>
          </ac:spMkLst>
        </pc:spChg>
        <pc:spChg chg="add del">
          <ac:chgData name="Ambika Yamadri" userId="e77b171b9f2230ca" providerId="LiveId" clId="{1EC1D23D-ABBF-4A79-A287-EC9070431367}" dt="2022-10-30T17:39:28.881" v="68" actId="22"/>
          <ac:spMkLst>
            <pc:docMk/>
            <pc:sldMk cId="2941630321" sldId="264"/>
            <ac:spMk id="6" creationId="{4FF83929-E1F9-14A1-9C33-89D18F65F573}"/>
          </ac:spMkLst>
        </pc:spChg>
        <pc:spChg chg="add mod">
          <ac:chgData name="Ambika Yamadri" userId="e77b171b9f2230ca" providerId="LiveId" clId="{1EC1D23D-ABBF-4A79-A287-EC9070431367}" dt="2022-10-30T17:41:51.589" v="121" actId="1076"/>
          <ac:spMkLst>
            <pc:docMk/>
            <pc:sldMk cId="2941630321" sldId="264"/>
            <ac:spMk id="8" creationId="{E2248633-1974-5CB9-873C-C39ACB545A95}"/>
          </ac:spMkLst>
        </pc:spChg>
        <pc:spChg chg="add mod">
          <ac:chgData name="Ambika Yamadri" userId="e77b171b9f2230ca" providerId="LiveId" clId="{1EC1D23D-ABBF-4A79-A287-EC9070431367}" dt="2022-10-30T17:42:45.354" v="128" actId="1076"/>
          <ac:spMkLst>
            <pc:docMk/>
            <pc:sldMk cId="2941630321" sldId="264"/>
            <ac:spMk id="10" creationId="{7FF08C3C-ED46-AA94-582B-C50A323F077A}"/>
          </ac:spMkLst>
        </pc:spChg>
        <pc:spChg chg="add mod">
          <ac:chgData name="Ambika Yamadri" userId="e77b171b9f2230ca" providerId="LiveId" clId="{1EC1D23D-ABBF-4A79-A287-EC9070431367}" dt="2022-10-30T17:44:56.272" v="135" actId="2711"/>
          <ac:spMkLst>
            <pc:docMk/>
            <pc:sldMk cId="2941630321" sldId="264"/>
            <ac:spMk id="12" creationId="{1B969DC0-7A7F-AF82-B2B0-D77A6FE95088}"/>
          </ac:spMkLst>
        </pc:spChg>
        <pc:spChg chg="add mod">
          <ac:chgData name="Ambika Yamadri" userId="e77b171b9f2230ca" providerId="LiveId" clId="{1EC1D23D-ABBF-4A79-A287-EC9070431367}" dt="2022-10-30T17:45:57.762" v="141" actId="14100"/>
          <ac:spMkLst>
            <pc:docMk/>
            <pc:sldMk cId="2941630321" sldId="264"/>
            <ac:spMk id="14" creationId="{6BA57670-7978-96EF-93D6-5D5E3FE73FBC}"/>
          </ac:spMkLst>
        </pc:spChg>
        <pc:spChg chg="add mod">
          <ac:chgData name="Ambika Yamadri" userId="e77b171b9f2230ca" providerId="LiveId" clId="{1EC1D23D-ABBF-4A79-A287-EC9070431367}" dt="2022-10-30T17:46:54.510" v="149" actId="313"/>
          <ac:spMkLst>
            <pc:docMk/>
            <pc:sldMk cId="2941630321" sldId="264"/>
            <ac:spMk id="16" creationId="{AA07CAC8-8329-0E1A-9A7F-5B7084F8BFB4}"/>
          </ac:spMkLst>
        </pc:spChg>
      </pc:sldChg>
      <pc:sldChg chg="addSp delSp modSp mod">
        <pc:chgData name="Ambika Yamadri" userId="e77b171b9f2230ca" providerId="LiveId" clId="{1EC1D23D-ABBF-4A79-A287-EC9070431367}" dt="2022-10-30T17:54:26.884" v="198" actId="21"/>
        <pc:sldMkLst>
          <pc:docMk/>
          <pc:sldMk cId="436725605" sldId="265"/>
        </pc:sldMkLst>
        <pc:spChg chg="add mod">
          <ac:chgData name="Ambika Yamadri" userId="e77b171b9f2230ca" providerId="LiveId" clId="{1EC1D23D-ABBF-4A79-A287-EC9070431367}" dt="2022-10-30T17:48:15.472" v="156" actId="1076"/>
          <ac:spMkLst>
            <pc:docMk/>
            <pc:sldMk cId="436725605" sldId="265"/>
            <ac:spMk id="4" creationId="{3AB6F466-4B05-71EE-BCD8-428B5B5BB936}"/>
          </ac:spMkLst>
        </pc:spChg>
        <pc:spChg chg="add mod">
          <ac:chgData name="Ambika Yamadri" userId="e77b171b9f2230ca" providerId="LiveId" clId="{1EC1D23D-ABBF-4A79-A287-EC9070431367}" dt="2022-10-30T17:52:56.026" v="188" actId="1076"/>
          <ac:spMkLst>
            <pc:docMk/>
            <pc:sldMk cId="436725605" sldId="265"/>
            <ac:spMk id="6" creationId="{79E27366-C48C-BC5A-48F8-6B76DA0DC3F3}"/>
          </ac:spMkLst>
        </pc:spChg>
        <pc:spChg chg="add mod">
          <ac:chgData name="Ambika Yamadri" userId="e77b171b9f2230ca" providerId="LiveId" clId="{1EC1D23D-ABBF-4A79-A287-EC9070431367}" dt="2022-10-30T17:52:48.089" v="187" actId="1076"/>
          <ac:spMkLst>
            <pc:docMk/>
            <pc:sldMk cId="436725605" sldId="265"/>
            <ac:spMk id="8" creationId="{53AC8D79-76FF-DB42-3258-65A51E7436EF}"/>
          </ac:spMkLst>
        </pc:spChg>
        <pc:spChg chg="add mod">
          <ac:chgData name="Ambika Yamadri" userId="e77b171b9f2230ca" providerId="LiveId" clId="{1EC1D23D-ABBF-4A79-A287-EC9070431367}" dt="2022-10-30T17:52:42.658" v="186" actId="1076"/>
          <ac:spMkLst>
            <pc:docMk/>
            <pc:sldMk cId="436725605" sldId="265"/>
            <ac:spMk id="10" creationId="{FEABECD2-AFFC-2BA5-8386-004B34D07111}"/>
          </ac:spMkLst>
        </pc:spChg>
        <pc:spChg chg="add mod">
          <ac:chgData name="Ambika Yamadri" userId="e77b171b9f2230ca" providerId="LiveId" clId="{1EC1D23D-ABBF-4A79-A287-EC9070431367}" dt="2022-10-30T17:52:38.170" v="185" actId="1076"/>
          <ac:spMkLst>
            <pc:docMk/>
            <pc:sldMk cId="436725605" sldId="265"/>
            <ac:spMk id="12" creationId="{A06D95F6-729F-E414-452C-EB13F6574C95}"/>
          </ac:spMkLst>
        </pc:spChg>
        <pc:spChg chg="add del mod">
          <ac:chgData name="Ambika Yamadri" userId="e77b171b9f2230ca" providerId="LiveId" clId="{1EC1D23D-ABBF-4A79-A287-EC9070431367}" dt="2022-10-30T17:54:26.884" v="198" actId="21"/>
          <ac:spMkLst>
            <pc:docMk/>
            <pc:sldMk cId="436725605" sldId="265"/>
            <ac:spMk id="14" creationId="{9BE7A459-5390-E3F2-BF93-8565AAE6E597}"/>
          </ac:spMkLst>
        </pc:spChg>
      </pc:sldChg>
      <pc:sldChg chg="addSp modSp mod">
        <pc:chgData name="Ambika Yamadri" userId="e77b171b9f2230ca" providerId="LiveId" clId="{1EC1D23D-ABBF-4A79-A287-EC9070431367}" dt="2022-10-30T18:00:12.506" v="227" actId="20577"/>
        <pc:sldMkLst>
          <pc:docMk/>
          <pc:sldMk cId="4195734515" sldId="266"/>
        </pc:sldMkLst>
        <pc:spChg chg="add mod">
          <ac:chgData name="Ambika Yamadri" userId="e77b171b9f2230ca" providerId="LiveId" clId="{1EC1D23D-ABBF-4A79-A287-EC9070431367}" dt="2022-10-30T17:55:30.092" v="205" actId="1076"/>
          <ac:spMkLst>
            <pc:docMk/>
            <pc:sldMk cId="4195734515" sldId="266"/>
            <ac:spMk id="4" creationId="{991C1186-8F88-D5DB-3CAA-E5C677FC55A1}"/>
          </ac:spMkLst>
        </pc:spChg>
        <pc:spChg chg="add mod">
          <ac:chgData name="Ambika Yamadri" userId="e77b171b9f2230ca" providerId="LiveId" clId="{1EC1D23D-ABBF-4A79-A287-EC9070431367}" dt="2022-10-30T17:54:14.614" v="197" actId="1076"/>
          <ac:spMkLst>
            <pc:docMk/>
            <pc:sldMk cId="4195734515" sldId="266"/>
            <ac:spMk id="5" creationId="{12B921F0-0DAD-64C6-AED5-45E0F2677C5B}"/>
          </ac:spMkLst>
        </pc:spChg>
        <pc:spChg chg="add mod">
          <ac:chgData name="Ambika Yamadri" userId="e77b171b9f2230ca" providerId="LiveId" clId="{1EC1D23D-ABBF-4A79-A287-EC9070431367}" dt="2022-10-30T17:59:33.666" v="222" actId="1076"/>
          <ac:spMkLst>
            <pc:docMk/>
            <pc:sldMk cId="4195734515" sldId="266"/>
            <ac:spMk id="7" creationId="{BD38CE53-A598-1711-D7EE-E3BD5C82E3D7}"/>
          </ac:spMkLst>
        </pc:spChg>
        <pc:spChg chg="add mod">
          <ac:chgData name="Ambika Yamadri" userId="e77b171b9f2230ca" providerId="LiveId" clId="{1EC1D23D-ABBF-4A79-A287-EC9070431367}" dt="2022-10-30T17:59:40.223" v="223" actId="1076"/>
          <ac:spMkLst>
            <pc:docMk/>
            <pc:sldMk cId="4195734515" sldId="266"/>
            <ac:spMk id="9" creationId="{B7FE6A00-4641-B39C-9283-8A2E87E4AFFB}"/>
          </ac:spMkLst>
        </pc:spChg>
        <pc:spChg chg="add mod">
          <ac:chgData name="Ambika Yamadri" userId="e77b171b9f2230ca" providerId="LiveId" clId="{1EC1D23D-ABBF-4A79-A287-EC9070431367}" dt="2022-10-30T18:00:12.506" v="227" actId="20577"/>
          <ac:spMkLst>
            <pc:docMk/>
            <pc:sldMk cId="4195734515" sldId="266"/>
            <ac:spMk id="11" creationId="{C8BAA9C3-6097-E333-E41F-8DA3F1058115}"/>
          </ac:spMkLst>
        </pc:spChg>
      </pc:sldChg>
      <pc:sldChg chg="addSp modSp mod">
        <pc:chgData name="Ambika Yamadri" userId="e77b171b9f2230ca" providerId="LiveId" clId="{1EC1D23D-ABBF-4A79-A287-EC9070431367}" dt="2022-10-30T18:13:44.013" v="246" actId="1076"/>
        <pc:sldMkLst>
          <pc:docMk/>
          <pc:sldMk cId="1677925995" sldId="267"/>
        </pc:sldMkLst>
        <pc:spChg chg="add mod">
          <ac:chgData name="Ambika Yamadri" userId="e77b171b9f2230ca" providerId="LiveId" clId="{1EC1D23D-ABBF-4A79-A287-EC9070431367}" dt="2022-10-30T18:13:44.013" v="246" actId="1076"/>
          <ac:spMkLst>
            <pc:docMk/>
            <pc:sldMk cId="1677925995" sldId="267"/>
            <ac:spMk id="4" creationId="{08162E57-EF5C-D5C6-E1D1-F3B6B388F306}"/>
          </ac:spMkLst>
        </pc:spChg>
        <pc:picChg chg="add mod">
          <ac:chgData name="Ambika Yamadri" userId="e77b171b9f2230ca" providerId="LiveId" clId="{1EC1D23D-ABBF-4A79-A287-EC9070431367}" dt="2022-10-30T18:13:31.390" v="244" actId="1076"/>
          <ac:picMkLst>
            <pc:docMk/>
            <pc:sldMk cId="1677925995" sldId="267"/>
            <ac:picMk id="1026" creationId="{CE52B4A0-6331-2356-2D5A-8A9BBE5002CC}"/>
          </ac:picMkLst>
        </pc:picChg>
      </pc:sldChg>
      <pc:sldChg chg="addSp delSp modSp new mod">
        <pc:chgData name="Ambika Yamadri" userId="e77b171b9f2230ca" providerId="LiveId" clId="{1EC1D23D-ABBF-4A79-A287-EC9070431367}" dt="2022-10-30T18:21:34.843" v="282" actId="21"/>
        <pc:sldMkLst>
          <pc:docMk/>
          <pc:sldMk cId="1794630235" sldId="268"/>
        </pc:sldMkLst>
        <pc:spChg chg="add mod">
          <ac:chgData name="Ambika Yamadri" userId="e77b171b9f2230ca" providerId="LiveId" clId="{1EC1D23D-ABBF-4A79-A287-EC9070431367}" dt="2022-10-30T18:16:29.705" v="274" actId="20577"/>
          <ac:spMkLst>
            <pc:docMk/>
            <pc:sldMk cId="1794630235" sldId="268"/>
            <ac:spMk id="4" creationId="{1FCF6CB3-C6AC-0B02-BA23-49C12F41C99A}"/>
          </ac:spMkLst>
        </pc:spChg>
        <pc:spChg chg="add del mod">
          <ac:chgData name="Ambika Yamadri" userId="e77b171b9f2230ca" providerId="LiveId" clId="{1EC1D23D-ABBF-4A79-A287-EC9070431367}" dt="2022-10-30T18:21:34.843" v="282" actId="21"/>
          <ac:spMkLst>
            <pc:docMk/>
            <pc:sldMk cId="1794630235" sldId="268"/>
            <ac:spMk id="6" creationId="{BE8CC0F8-C464-AC08-22C0-549027668492}"/>
          </ac:spMkLst>
        </pc:spChg>
        <pc:picChg chg="add mod">
          <ac:chgData name="Ambika Yamadri" userId="e77b171b9f2230ca" providerId="LiveId" clId="{1EC1D23D-ABBF-4A79-A287-EC9070431367}" dt="2022-10-30T18:14:01.709" v="248"/>
          <ac:picMkLst>
            <pc:docMk/>
            <pc:sldMk cId="1794630235" sldId="268"/>
            <ac:picMk id="2" creationId="{E70ED99D-C53F-3010-FFBA-BFF75B310E97}"/>
          </ac:picMkLst>
        </pc:picChg>
      </pc:sldChg>
      <pc:sldChg chg="addSp modSp new mod">
        <pc:chgData name="Ambika Yamadri" userId="e77b171b9f2230ca" providerId="LiveId" clId="{1EC1D23D-ABBF-4A79-A287-EC9070431367}" dt="2022-10-30T18:14:36.355" v="255" actId="1076"/>
        <pc:sldMkLst>
          <pc:docMk/>
          <pc:sldMk cId="520265673" sldId="269"/>
        </pc:sldMkLst>
        <pc:picChg chg="add mod">
          <ac:chgData name="Ambika Yamadri" userId="e77b171b9f2230ca" providerId="LiveId" clId="{1EC1D23D-ABBF-4A79-A287-EC9070431367}" dt="2022-10-30T18:14:36.355" v="255" actId="1076"/>
          <ac:picMkLst>
            <pc:docMk/>
            <pc:sldMk cId="520265673" sldId="269"/>
            <ac:picMk id="2" creationId="{9B2EBC38-885F-E830-7B48-594356B95061}"/>
          </ac:picMkLst>
        </pc:picChg>
      </pc:sldChg>
      <pc:sldChg chg="addSp modSp new mod">
        <pc:chgData name="Ambika Yamadri" userId="e77b171b9f2230ca" providerId="LiveId" clId="{1EC1D23D-ABBF-4A79-A287-EC9070431367}" dt="2022-10-30T18:14:49.349" v="257" actId="1076"/>
        <pc:sldMkLst>
          <pc:docMk/>
          <pc:sldMk cId="3610091921" sldId="270"/>
        </pc:sldMkLst>
        <pc:picChg chg="add mod">
          <ac:chgData name="Ambika Yamadri" userId="e77b171b9f2230ca" providerId="LiveId" clId="{1EC1D23D-ABBF-4A79-A287-EC9070431367}" dt="2022-10-30T18:14:49.349" v="257" actId="1076"/>
          <ac:picMkLst>
            <pc:docMk/>
            <pc:sldMk cId="3610091921" sldId="270"/>
            <ac:picMk id="2" creationId="{85D58F47-C86F-A254-BFA6-2E5254990001}"/>
          </ac:picMkLst>
        </pc:picChg>
      </pc:sldChg>
      <pc:sldChg chg="addSp modSp new mod">
        <pc:chgData name="Ambika Yamadri" userId="e77b171b9f2230ca" providerId="LiveId" clId="{1EC1D23D-ABBF-4A79-A287-EC9070431367}" dt="2022-10-30T18:14:55.751" v="259" actId="1076"/>
        <pc:sldMkLst>
          <pc:docMk/>
          <pc:sldMk cId="960167929" sldId="271"/>
        </pc:sldMkLst>
        <pc:picChg chg="add mod">
          <ac:chgData name="Ambika Yamadri" userId="e77b171b9f2230ca" providerId="LiveId" clId="{1EC1D23D-ABBF-4A79-A287-EC9070431367}" dt="2022-10-30T18:14:55.751" v="259" actId="1076"/>
          <ac:picMkLst>
            <pc:docMk/>
            <pc:sldMk cId="960167929" sldId="271"/>
            <ac:picMk id="2" creationId="{8781CC5A-B122-EC15-2D6C-F90C669B0F48}"/>
          </ac:picMkLst>
        </pc:picChg>
      </pc:sldChg>
      <pc:sldChg chg="addSp modSp new mod">
        <pc:chgData name="Ambika Yamadri" userId="e77b171b9f2230ca" providerId="LiveId" clId="{1EC1D23D-ABBF-4A79-A287-EC9070431367}" dt="2022-10-30T18:15:01.239" v="261" actId="1076"/>
        <pc:sldMkLst>
          <pc:docMk/>
          <pc:sldMk cId="1365095954" sldId="272"/>
        </pc:sldMkLst>
        <pc:picChg chg="add mod">
          <ac:chgData name="Ambika Yamadri" userId="e77b171b9f2230ca" providerId="LiveId" clId="{1EC1D23D-ABBF-4A79-A287-EC9070431367}" dt="2022-10-30T18:15:01.239" v="261" actId="1076"/>
          <ac:picMkLst>
            <pc:docMk/>
            <pc:sldMk cId="1365095954" sldId="272"/>
            <ac:picMk id="2" creationId="{2C8B9451-5DC1-485A-6E7A-3D8156343776}"/>
          </ac:picMkLst>
        </pc:picChg>
      </pc:sldChg>
    </pc:docChg>
  </pc:docChgLst>
  <pc:docChgLst>
    <pc:chgData name="Ambika Yamadri" userId="e77b171b9f2230ca" providerId="LiveId" clId="{22941DDB-2542-44E3-83AD-EFC7E9F54B73}"/>
    <pc:docChg chg="undo custSel modSld">
      <pc:chgData name="Ambika Yamadri" userId="e77b171b9f2230ca" providerId="LiveId" clId="{22941DDB-2542-44E3-83AD-EFC7E9F54B73}" dt="2022-11-08T18:46:02.810" v="98"/>
      <pc:docMkLst>
        <pc:docMk/>
      </pc:docMkLst>
      <pc:sldChg chg="addSp modSp mod">
        <pc:chgData name="Ambika Yamadri" userId="e77b171b9f2230ca" providerId="LiveId" clId="{22941DDB-2542-44E3-83AD-EFC7E9F54B73}" dt="2022-11-08T18:46:02.810" v="98"/>
        <pc:sldMkLst>
          <pc:docMk/>
          <pc:sldMk cId="0" sldId="256"/>
        </pc:sldMkLst>
        <pc:spChg chg="mod">
          <ac:chgData name="Ambika Yamadri" userId="e77b171b9f2230ca" providerId="LiveId" clId="{22941DDB-2542-44E3-83AD-EFC7E9F54B73}" dt="2022-11-08T18:45:51.079" v="97" actId="113"/>
          <ac:spMkLst>
            <pc:docMk/>
            <pc:sldMk cId="0" sldId="256"/>
            <ac:spMk id="15" creationId="{00000000-0000-0000-0000-000000000000}"/>
          </ac:spMkLst>
        </pc:spChg>
        <pc:picChg chg="add mod">
          <ac:chgData name="Ambika Yamadri" userId="e77b171b9f2230ca" providerId="LiveId" clId="{22941DDB-2542-44E3-83AD-EFC7E9F54B73}" dt="2022-11-08T18:46:02.810" v="98"/>
          <ac:picMkLst>
            <pc:docMk/>
            <pc:sldMk cId="0" sldId="256"/>
            <ac:picMk id="4" creationId="{7A271EE9-DE91-F80F-978A-055F2C8623A5}"/>
          </ac:picMkLst>
        </pc:picChg>
      </pc:sldChg>
      <pc:sldChg chg="addSp modSp">
        <pc:chgData name="Ambika Yamadri" userId="e77b171b9f2230ca" providerId="LiveId" clId="{22941DDB-2542-44E3-83AD-EFC7E9F54B73}" dt="2022-11-08T18:42:40.170" v="76"/>
        <pc:sldMkLst>
          <pc:docMk/>
          <pc:sldMk cId="1260124589" sldId="275"/>
        </pc:sldMkLst>
        <pc:picChg chg="add mod">
          <ac:chgData name="Ambika Yamadri" userId="e77b171b9f2230ca" providerId="LiveId" clId="{22941DDB-2542-44E3-83AD-EFC7E9F54B73}" dt="2022-11-08T18:42:40.170" v="76"/>
          <ac:picMkLst>
            <pc:docMk/>
            <pc:sldMk cId="1260124589" sldId="275"/>
            <ac:picMk id="3" creationId="{863346DA-DDA4-8F3C-135C-B2CDFC3E82A9}"/>
          </ac:picMkLst>
        </pc:picChg>
      </pc:sldChg>
      <pc:sldChg chg="modSp mod">
        <pc:chgData name="Ambika Yamadri" userId="e77b171b9f2230ca" providerId="LiveId" clId="{22941DDB-2542-44E3-83AD-EFC7E9F54B73}" dt="2022-11-08T18:42:27.889" v="75" actId="1076"/>
        <pc:sldMkLst>
          <pc:docMk/>
          <pc:sldMk cId="3794127075" sldId="276"/>
        </pc:sldMkLst>
        <pc:spChg chg="mod">
          <ac:chgData name="Ambika Yamadri" userId="e77b171b9f2230ca" providerId="LiveId" clId="{22941DDB-2542-44E3-83AD-EFC7E9F54B73}" dt="2022-11-08T18:41:55.682" v="73" actId="20577"/>
          <ac:spMkLst>
            <pc:docMk/>
            <pc:sldMk cId="3794127075" sldId="276"/>
            <ac:spMk id="4" creationId="{F3933EF0-3837-E2AE-8EA5-4360A8738F6F}"/>
          </ac:spMkLst>
        </pc:spChg>
        <pc:picChg chg="mod">
          <ac:chgData name="Ambika Yamadri" userId="e77b171b9f2230ca" providerId="LiveId" clId="{22941DDB-2542-44E3-83AD-EFC7E9F54B73}" dt="2022-11-08T18:42:27.889" v="75" actId="1076"/>
          <ac:picMkLst>
            <pc:docMk/>
            <pc:sldMk cId="3794127075" sldId="276"/>
            <ac:picMk id="5" creationId="{4F548D83-6597-B902-0755-225ADFAC75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24961C-4AA4-4B18-8DC1-BE4B68EC8D0C}" type="datetimeFigureOut">
              <a:rPr lang="en-SG" smtClean="0"/>
              <a:t>9/11/2022</a:t>
            </a:fld>
            <a:endParaRPr lang="en-SG"/>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3CE72E-8844-4984-8285-18D190D7554A}" type="slidenum">
              <a:rPr lang="en-SG" smtClean="0"/>
              <a:t>‹#›</a:t>
            </a:fld>
            <a:endParaRPr lang="en-SG"/>
          </a:p>
        </p:txBody>
      </p:sp>
    </p:spTree>
    <p:extLst>
      <p:ext uri="{BB962C8B-B14F-4D97-AF65-F5344CB8AC3E}">
        <p14:creationId xmlns:p14="http://schemas.microsoft.com/office/powerpoint/2010/main" val="3591269095"/>
      </p:ext>
    </p:extLst>
  </p:cSld>
  <p:clrMap bg1="lt1" tx1="dk1" bg2="lt2" tx2="dk2" accent1="accent1" accent2="accent2" accent3="accent3" accent4="accent4" accent5="accent5" accent6="accent6" hlink="hlink" folHlink="folHlink"/>
  <p:notesStyle>
    <a:lvl1pPr marL="0" algn="l" defTabSz="452755" rtl="0" eaLnBrk="1" latinLnBrk="0" hangingPunct="1">
      <a:defRPr sz="595" kern="1200">
        <a:solidFill>
          <a:schemeClr val="tx1"/>
        </a:solidFill>
        <a:latin typeface="+mn-lt"/>
        <a:ea typeface="+mn-ea"/>
        <a:cs typeface="+mn-cs"/>
      </a:defRPr>
    </a:lvl1pPr>
    <a:lvl2pPr marL="226060" algn="l" defTabSz="452755" rtl="0" eaLnBrk="1" latinLnBrk="0" hangingPunct="1">
      <a:defRPr sz="595" kern="1200">
        <a:solidFill>
          <a:schemeClr val="tx1"/>
        </a:solidFill>
        <a:latin typeface="+mn-lt"/>
        <a:ea typeface="+mn-ea"/>
        <a:cs typeface="+mn-cs"/>
      </a:defRPr>
    </a:lvl2pPr>
    <a:lvl3pPr marL="452755" algn="l" defTabSz="452755" rtl="0" eaLnBrk="1" latinLnBrk="0" hangingPunct="1">
      <a:defRPr sz="595" kern="1200">
        <a:solidFill>
          <a:schemeClr val="tx1"/>
        </a:solidFill>
        <a:latin typeface="+mn-lt"/>
        <a:ea typeface="+mn-ea"/>
        <a:cs typeface="+mn-cs"/>
      </a:defRPr>
    </a:lvl3pPr>
    <a:lvl4pPr marL="678815" algn="l" defTabSz="452755" rtl="0" eaLnBrk="1" latinLnBrk="0" hangingPunct="1">
      <a:defRPr sz="595" kern="1200">
        <a:solidFill>
          <a:schemeClr val="tx1"/>
        </a:solidFill>
        <a:latin typeface="+mn-lt"/>
        <a:ea typeface="+mn-ea"/>
        <a:cs typeface="+mn-cs"/>
      </a:defRPr>
    </a:lvl4pPr>
    <a:lvl5pPr marL="905510" algn="l" defTabSz="452755" rtl="0" eaLnBrk="1" latinLnBrk="0" hangingPunct="1">
      <a:defRPr sz="595" kern="1200">
        <a:solidFill>
          <a:schemeClr val="tx1"/>
        </a:solidFill>
        <a:latin typeface="+mn-lt"/>
        <a:ea typeface="+mn-ea"/>
        <a:cs typeface="+mn-cs"/>
      </a:defRPr>
    </a:lvl5pPr>
    <a:lvl6pPr marL="1131570" algn="l" defTabSz="452755" rtl="0" eaLnBrk="1" latinLnBrk="0" hangingPunct="1">
      <a:defRPr sz="595" kern="1200">
        <a:solidFill>
          <a:schemeClr val="tx1"/>
        </a:solidFill>
        <a:latin typeface="+mn-lt"/>
        <a:ea typeface="+mn-ea"/>
        <a:cs typeface="+mn-cs"/>
      </a:defRPr>
    </a:lvl6pPr>
    <a:lvl7pPr marL="1357630" algn="l" defTabSz="452755" rtl="0" eaLnBrk="1" latinLnBrk="0" hangingPunct="1">
      <a:defRPr sz="595" kern="1200">
        <a:solidFill>
          <a:schemeClr val="tx1"/>
        </a:solidFill>
        <a:latin typeface="+mn-lt"/>
        <a:ea typeface="+mn-ea"/>
        <a:cs typeface="+mn-cs"/>
      </a:defRPr>
    </a:lvl7pPr>
    <a:lvl8pPr marL="1584325" algn="l" defTabSz="452755" rtl="0" eaLnBrk="1" latinLnBrk="0" hangingPunct="1">
      <a:defRPr sz="595" kern="1200">
        <a:solidFill>
          <a:schemeClr val="tx1"/>
        </a:solidFill>
        <a:latin typeface="+mn-lt"/>
        <a:ea typeface="+mn-ea"/>
        <a:cs typeface="+mn-cs"/>
      </a:defRPr>
    </a:lvl8pPr>
    <a:lvl9pPr marL="1810385" algn="l" defTabSz="452755" rtl="0" eaLnBrk="1" latinLnBrk="0" hangingPunct="1">
      <a:defRPr sz="59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33CE72E-8844-4984-8285-18D190D7554A}" type="slidenum">
              <a:rPr lang="en-SG" smtClean="0"/>
              <a:t>26</a:t>
            </a:fld>
            <a:endParaRPr lang="en-SG"/>
          </a:p>
        </p:txBody>
      </p:sp>
    </p:spTree>
    <p:extLst>
      <p:ext uri="{BB962C8B-B14F-4D97-AF65-F5344CB8AC3E}">
        <p14:creationId xmlns:p14="http://schemas.microsoft.com/office/powerpoint/2010/main" val="51037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48CC04B-F14D-4D84-87FF-551C3A1A96F3}" type="datetimeFigureOut">
              <a:rPr lang="en-SG" smtClean="0"/>
              <a:t>9/11/2022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D1FFCEE-8EA7-4729-8908-DCF176BE10DA}" type="slidenum">
              <a:rPr lang="en-SG" smtClean="0"/>
              <a:t>‹#›</a:t>
            </a:fld>
            <a:endParaRPr lang="en-SG"/>
          </a:p>
        </p:txBody>
      </p:sp>
    </p:spTree>
    <p:extLst>
      <p:ext uri="{BB962C8B-B14F-4D97-AF65-F5344CB8AC3E}">
        <p14:creationId xmlns:p14="http://schemas.microsoft.com/office/powerpoint/2010/main" val="1666321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8CC04B-F14D-4D84-87FF-551C3A1A96F3}" type="datetimeFigureOut">
              <a:rPr lang="en-SG" smtClean="0"/>
              <a:t>9/11/2022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D1FFCEE-8EA7-4729-8908-DCF176BE10DA}" type="slidenum">
              <a:rPr lang="en-SG" smtClean="0"/>
              <a:t>‹#›</a:t>
            </a:fld>
            <a:endParaRPr lang="en-SG"/>
          </a:p>
        </p:txBody>
      </p:sp>
    </p:spTree>
    <p:extLst>
      <p:ext uri="{BB962C8B-B14F-4D97-AF65-F5344CB8AC3E}">
        <p14:creationId xmlns:p14="http://schemas.microsoft.com/office/powerpoint/2010/main" val="2441115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8CC04B-F14D-4D84-87FF-551C3A1A96F3}" type="datetimeFigureOut">
              <a:rPr lang="en-SG" smtClean="0"/>
              <a:t>9/11/2022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D1FFCEE-8EA7-4729-8908-DCF176BE10DA}" type="slidenum">
              <a:rPr lang="en-SG" smtClean="0"/>
              <a:t>‹#›</a:t>
            </a:fld>
            <a:endParaRPr lang="en-SG"/>
          </a:p>
        </p:txBody>
      </p:sp>
    </p:spTree>
    <p:extLst>
      <p:ext uri="{BB962C8B-B14F-4D97-AF65-F5344CB8AC3E}">
        <p14:creationId xmlns:p14="http://schemas.microsoft.com/office/powerpoint/2010/main" val="593948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8CC04B-F14D-4D84-87FF-551C3A1A96F3}" type="datetimeFigureOut">
              <a:rPr lang="en-SG" smtClean="0"/>
              <a:t>9/11/2022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D1FFCEE-8EA7-4729-8908-DCF176BE10DA}" type="slidenum">
              <a:rPr lang="en-SG" smtClean="0"/>
              <a:t>‹#›</a:t>
            </a:fld>
            <a:endParaRPr lang="en-SG"/>
          </a:p>
        </p:txBody>
      </p:sp>
    </p:spTree>
    <p:extLst>
      <p:ext uri="{BB962C8B-B14F-4D97-AF65-F5344CB8AC3E}">
        <p14:creationId xmlns:p14="http://schemas.microsoft.com/office/powerpoint/2010/main" val="910570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8CC04B-F14D-4D84-87FF-551C3A1A96F3}" type="datetimeFigureOut">
              <a:rPr lang="en-SG" smtClean="0"/>
              <a:t>9/11/2022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D1FFCEE-8EA7-4729-8908-DCF176BE10DA}" type="slidenum">
              <a:rPr lang="en-SG" smtClean="0"/>
              <a:t>‹#›</a:t>
            </a:fld>
            <a:endParaRPr lang="en-SG"/>
          </a:p>
        </p:txBody>
      </p:sp>
    </p:spTree>
    <p:extLst>
      <p:ext uri="{BB962C8B-B14F-4D97-AF65-F5344CB8AC3E}">
        <p14:creationId xmlns:p14="http://schemas.microsoft.com/office/powerpoint/2010/main" val="2135454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8CC04B-F14D-4D84-87FF-551C3A1A96F3}" type="datetimeFigureOut">
              <a:rPr lang="en-SG" smtClean="0"/>
              <a:t>9/11/2022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7D1FFCEE-8EA7-4729-8908-DCF176BE10DA}" type="slidenum">
              <a:rPr lang="en-SG" smtClean="0"/>
              <a:t>‹#›</a:t>
            </a:fld>
            <a:endParaRPr lang="en-SG"/>
          </a:p>
        </p:txBody>
      </p:sp>
    </p:spTree>
    <p:extLst>
      <p:ext uri="{BB962C8B-B14F-4D97-AF65-F5344CB8AC3E}">
        <p14:creationId xmlns:p14="http://schemas.microsoft.com/office/powerpoint/2010/main" val="3737490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8CC04B-F14D-4D84-87FF-551C3A1A96F3}" type="datetimeFigureOut">
              <a:rPr lang="en-SG" smtClean="0"/>
              <a:t>9/11/2022</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7D1FFCEE-8EA7-4729-8908-DCF176BE10DA}" type="slidenum">
              <a:rPr lang="en-SG" smtClean="0"/>
              <a:t>‹#›</a:t>
            </a:fld>
            <a:endParaRPr lang="en-SG"/>
          </a:p>
        </p:txBody>
      </p:sp>
    </p:spTree>
    <p:extLst>
      <p:ext uri="{BB962C8B-B14F-4D97-AF65-F5344CB8AC3E}">
        <p14:creationId xmlns:p14="http://schemas.microsoft.com/office/powerpoint/2010/main" val="977316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8CC04B-F14D-4D84-87FF-551C3A1A96F3}" type="datetimeFigureOut">
              <a:rPr lang="en-SG" smtClean="0"/>
              <a:t>9/11/2022</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7D1FFCEE-8EA7-4729-8908-DCF176BE10DA}" type="slidenum">
              <a:rPr lang="en-SG" smtClean="0"/>
              <a:t>‹#›</a:t>
            </a:fld>
            <a:endParaRPr lang="en-SG"/>
          </a:p>
        </p:txBody>
      </p:sp>
    </p:spTree>
    <p:extLst>
      <p:ext uri="{BB962C8B-B14F-4D97-AF65-F5344CB8AC3E}">
        <p14:creationId xmlns:p14="http://schemas.microsoft.com/office/powerpoint/2010/main" val="2139711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8CC04B-F14D-4D84-87FF-551C3A1A96F3}" type="datetimeFigureOut">
              <a:rPr lang="en-SG" smtClean="0"/>
              <a:t>9/11/2022</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7D1FFCEE-8EA7-4729-8908-DCF176BE10DA}" type="slidenum">
              <a:rPr lang="en-SG" smtClean="0"/>
              <a:t>‹#›</a:t>
            </a:fld>
            <a:endParaRPr lang="en-SG"/>
          </a:p>
        </p:txBody>
      </p:sp>
    </p:spTree>
    <p:extLst>
      <p:ext uri="{BB962C8B-B14F-4D97-AF65-F5344CB8AC3E}">
        <p14:creationId xmlns:p14="http://schemas.microsoft.com/office/powerpoint/2010/main" val="2810671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48CC04B-F14D-4D84-87FF-551C3A1A96F3}" type="datetimeFigureOut">
              <a:rPr lang="en-SG" smtClean="0"/>
              <a:t>9/11/2022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7D1FFCEE-8EA7-4729-8908-DCF176BE10DA}" type="slidenum">
              <a:rPr lang="en-SG" smtClean="0"/>
              <a:t>‹#›</a:t>
            </a:fld>
            <a:endParaRPr lang="en-SG"/>
          </a:p>
        </p:txBody>
      </p:sp>
    </p:spTree>
    <p:extLst>
      <p:ext uri="{BB962C8B-B14F-4D97-AF65-F5344CB8AC3E}">
        <p14:creationId xmlns:p14="http://schemas.microsoft.com/office/powerpoint/2010/main" val="67547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48CC04B-F14D-4D84-87FF-551C3A1A96F3}" type="datetimeFigureOut">
              <a:rPr lang="en-SG" smtClean="0"/>
              <a:t>9/11/2022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7D1FFCEE-8EA7-4729-8908-DCF176BE10DA}" type="slidenum">
              <a:rPr lang="en-SG" smtClean="0"/>
              <a:t>‹#›</a:t>
            </a:fld>
            <a:endParaRPr lang="en-SG"/>
          </a:p>
        </p:txBody>
      </p:sp>
    </p:spTree>
    <p:extLst>
      <p:ext uri="{BB962C8B-B14F-4D97-AF65-F5344CB8AC3E}">
        <p14:creationId xmlns:p14="http://schemas.microsoft.com/office/powerpoint/2010/main" val="738095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748CC04B-F14D-4D84-87FF-551C3A1A96F3}" type="datetimeFigureOut">
              <a:rPr lang="en-SG" smtClean="0"/>
              <a:t>9/11/2022</a:t>
            </a:fld>
            <a:endParaRPr lang="en-SG"/>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7D1FFCEE-8EA7-4729-8908-DCF176BE10DA}" type="slidenum">
              <a:rPr lang="en-SG" smtClean="0"/>
              <a:t>‹#›</a:t>
            </a:fld>
            <a:endParaRPr lang="en-SG"/>
          </a:p>
        </p:txBody>
      </p:sp>
    </p:spTree>
    <p:extLst>
      <p:ext uri="{BB962C8B-B14F-4D97-AF65-F5344CB8AC3E}">
        <p14:creationId xmlns:p14="http://schemas.microsoft.com/office/powerpoint/2010/main" val="3639493161"/>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23601" y="6512429"/>
            <a:ext cx="1410776" cy="136976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1460" y="733499"/>
            <a:ext cx="2635059" cy="1369766"/>
          </a:xfrm>
          <a:prstGeom prst="rect">
            <a:avLst/>
          </a:prstGeom>
        </p:spPr>
      </p:pic>
      <p:sp>
        <p:nvSpPr>
          <p:cNvPr id="8" name="TextBox 7"/>
          <p:cNvSpPr txBox="1"/>
          <p:nvPr/>
        </p:nvSpPr>
        <p:spPr>
          <a:xfrm>
            <a:off x="574907" y="2720456"/>
            <a:ext cx="5708171" cy="677108"/>
          </a:xfrm>
          <a:prstGeom prst="rect">
            <a:avLst/>
          </a:prstGeom>
          <a:noFill/>
        </p:spPr>
        <p:txBody>
          <a:bodyPr wrap="square" rtlCol="0">
            <a:spAutoFit/>
          </a:bodyPr>
          <a:lstStyle/>
          <a:p>
            <a:pPr algn="ctr"/>
            <a:r>
              <a:rPr lang="en-SG" sz="1900" dirty="0">
                <a:latin typeface="Times New Roman" panose="02020603050405020304" pitchFamily="18" charset="0"/>
                <a:cs typeface="Times New Roman" panose="02020603050405020304" pitchFamily="18" charset="0"/>
              </a:rPr>
              <a:t>A CENTER FOR INTER-DISCIPLINARY RESEARCH</a:t>
            </a:r>
          </a:p>
          <a:p>
            <a:pPr algn="ctr"/>
            <a:r>
              <a:rPr lang="en-SG" sz="1900" dirty="0">
                <a:latin typeface="Times New Roman" panose="02020603050405020304" pitchFamily="18" charset="0"/>
                <a:cs typeface="Times New Roman" panose="02020603050405020304" pitchFamily="18" charset="0"/>
              </a:rPr>
              <a:t>2021-22</a:t>
            </a:r>
          </a:p>
        </p:txBody>
      </p:sp>
      <p:sp>
        <p:nvSpPr>
          <p:cNvPr id="10" name="TextBox 9"/>
          <p:cNvSpPr txBox="1"/>
          <p:nvPr/>
        </p:nvSpPr>
        <p:spPr>
          <a:xfrm>
            <a:off x="574908" y="8102389"/>
            <a:ext cx="5708170" cy="923330"/>
          </a:xfrm>
          <a:prstGeom prst="rect">
            <a:avLst/>
          </a:prstGeom>
          <a:noFill/>
        </p:spPr>
        <p:txBody>
          <a:bodyPr wrap="square" rtlCol="0">
            <a:spAutoFit/>
          </a:bodyPr>
          <a:lstStyle/>
          <a:p>
            <a:pPr algn="ctr"/>
            <a:r>
              <a:rPr lang="en-SG" spc="30" dirty="0">
                <a:latin typeface="Times New Roman" panose="02020603050405020304" pitchFamily="18" charset="0"/>
                <a:cs typeface="Times New Roman" panose="02020603050405020304" pitchFamily="18" charset="0"/>
              </a:rPr>
              <a:t>GOKARAJU RANGARAJU</a:t>
            </a:r>
          </a:p>
          <a:p>
            <a:pPr algn="ctr"/>
            <a:r>
              <a:rPr lang="en-SG" spc="30" dirty="0">
                <a:latin typeface="Times New Roman" panose="02020603050405020304" pitchFamily="18" charset="0"/>
                <a:cs typeface="Times New Roman" panose="02020603050405020304" pitchFamily="18" charset="0"/>
              </a:rPr>
              <a:t>INSTITUTE OF ENGINEERING AND TECHNOLOGY</a:t>
            </a:r>
          </a:p>
          <a:p>
            <a:pPr algn="ctr"/>
            <a:r>
              <a:rPr lang="en-SG" spc="30" dirty="0">
                <a:latin typeface="Times New Roman" panose="02020603050405020304" pitchFamily="18" charset="0"/>
                <a:cs typeface="Times New Roman" panose="02020603050405020304" pitchFamily="18" charset="0"/>
              </a:rPr>
              <a:t>AUTONOMOUS</a:t>
            </a:r>
          </a:p>
        </p:txBody>
      </p:sp>
      <p:cxnSp>
        <p:nvCxnSpPr>
          <p:cNvPr id="13" name="Straight Connector 12"/>
          <p:cNvCxnSpPr/>
          <p:nvPr/>
        </p:nvCxnSpPr>
        <p:spPr>
          <a:xfrm flipV="1">
            <a:off x="1033745" y="4772767"/>
            <a:ext cx="4790506" cy="0"/>
          </a:xfrm>
          <a:prstGeom prst="line">
            <a:avLst/>
          </a:prstGeom>
          <a:ln>
            <a:solidFill>
              <a:schemeClr val="tx1">
                <a:lumMod val="95000"/>
                <a:lumOff val="5000"/>
              </a:schemeClr>
            </a:solidFill>
          </a:ln>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2230143" y="5221443"/>
            <a:ext cx="2397703" cy="861774"/>
          </a:xfrm>
          <a:prstGeom prst="rect">
            <a:avLst/>
          </a:prstGeom>
          <a:noFill/>
        </p:spPr>
        <p:txBody>
          <a:bodyPr wrap="square" rtlCol="0">
            <a:spAutoFit/>
          </a:bodyPr>
          <a:lstStyle/>
          <a:p>
            <a:pPr algn="ctr"/>
            <a:r>
              <a:rPr lang="en-SG" dirty="0">
                <a:latin typeface="Times New Roman" panose="02020603050405020304" pitchFamily="18" charset="0"/>
                <a:cs typeface="Times New Roman" panose="02020603050405020304" pitchFamily="18" charset="0"/>
              </a:rPr>
              <a:t>   SUPERVISED BY</a:t>
            </a:r>
          </a:p>
          <a:p>
            <a:pPr algn="ctr"/>
            <a:endParaRPr lang="en-SG" dirty="0">
              <a:latin typeface="Times New Roman" panose="02020603050405020304" pitchFamily="18" charset="0"/>
              <a:cs typeface="Times New Roman" panose="02020603050405020304" pitchFamily="18" charset="0"/>
            </a:endParaRPr>
          </a:p>
          <a:p>
            <a:pPr algn="ctr"/>
            <a:r>
              <a:rPr lang="en-SG" sz="1400" dirty="0">
                <a:latin typeface="Times New Roman" panose="02020603050405020304" pitchFamily="18" charset="0"/>
                <a:cs typeface="Times New Roman" panose="02020603050405020304" pitchFamily="18" charset="0"/>
              </a:rPr>
              <a:t>HARIKA GUMMADI</a:t>
            </a:r>
          </a:p>
        </p:txBody>
      </p:sp>
      <p:cxnSp>
        <p:nvCxnSpPr>
          <p:cNvPr id="3" name="Straight Connector 2">
            <a:extLst>
              <a:ext uri="{FF2B5EF4-FFF2-40B4-BE49-F238E27FC236}">
                <a16:creationId xmlns:a16="http://schemas.microsoft.com/office/drawing/2014/main" id="{6D704468-1195-46E8-A1BD-281EFBB55FDC}"/>
              </a:ext>
            </a:extLst>
          </p:cNvPr>
          <p:cNvCxnSpPr/>
          <p:nvPr/>
        </p:nvCxnSpPr>
        <p:spPr>
          <a:xfrm flipV="1">
            <a:off x="1292980" y="6075550"/>
            <a:ext cx="4272037"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80264E38-B581-4B2E-87A3-33F069A00240}"/>
              </a:ext>
            </a:extLst>
          </p:cNvPr>
          <p:cNvSpPr txBox="1"/>
          <p:nvPr/>
        </p:nvSpPr>
        <p:spPr>
          <a:xfrm>
            <a:off x="2531946" y="3514583"/>
            <a:ext cx="1794085" cy="369332"/>
          </a:xfrm>
          <a:prstGeom prst="rect">
            <a:avLst/>
          </a:prstGeom>
          <a:noFill/>
        </p:spPr>
        <p:txBody>
          <a:bodyPr wrap="square" rtlCol="0">
            <a:spAutoFit/>
          </a:bodyPr>
          <a:lstStyle/>
          <a:p>
            <a:pPr algn="ctr"/>
            <a:r>
              <a:rPr lang="en-SG" dirty="0">
                <a:latin typeface="Times New Roman" panose="02020603050405020304" pitchFamily="18" charset="0"/>
                <a:cs typeface="Times New Roman" panose="02020603050405020304" pitchFamily="18" charset="0"/>
              </a:rPr>
              <a:t>TITLE</a:t>
            </a:r>
          </a:p>
        </p:txBody>
      </p:sp>
      <p:sp>
        <p:nvSpPr>
          <p:cNvPr id="9" name="TextBox 8">
            <a:extLst>
              <a:ext uri="{FF2B5EF4-FFF2-40B4-BE49-F238E27FC236}">
                <a16:creationId xmlns:a16="http://schemas.microsoft.com/office/drawing/2014/main" id="{01F547D2-2674-4B79-B217-E742EBE95ED1}"/>
              </a:ext>
            </a:extLst>
          </p:cNvPr>
          <p:cNvSpPr txBox="1"/>
          <p:nvPr/>
        </p:nvSpPr>
        <p:spPr>
          <a:xfrm>
            <a:off x="1336936" y="4165922"/>
            <a:ext cx="4184104" cy="338554"/>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“LIBRARY MANAGEMENT SYSTEM”</a:t>
            </a:r>
            <a:endParaRPr lang="en-IN" sz="16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A271EE9-DE91-F80F-978A-055F2C8623A5}"/>
              </a:ext>
            </a:extLst>
          </p:cNvPr>
          <p:cNvPicPr>
            <a:picLocks noChangeAspect="1"/>
          </p:cNvPicPr>
          <p:nvPr/>
        </p:nvPicPr>
        <p:blipFill>
          <a:blip r:embed="rId4"/>
          <a:stretch>
            <a:fillRect/>
          </a:stretch>
        </p:blipFill>
        <p:spPr>
          <a:xfrm>
            <a:off x="127730" y="212949"/>
            <a:ext cx="6602540" cy="94801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377D7E-C150-8AF7-6A8B-165BCFED8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459" y="481662"/>
            <a:ext cx="1887080" cy="1046112"/>
          </a:xfrm>
          <a:prstGeom prst="rect">
            <a:avLst/>
          </a:prstGeom>
        </p:spPr>
      </p:pic>
      <p:sp>
        <p:nvSpPr>
          <p:cNvPr id="4" name="TextBox 3">
            <a:extLst>
              <a:ext uri="{FF2B5EF4-FFF2-40B4-BE49-F238E27FC236}">
                <a16:creationId xmlns:a16="http://schemas.microsoft.com/office/drawing/2014/main" id="{991C1186-8F88-D5DB-3CAA-E5C677FC55A1}"/>
              </a:ext>
            </a:extLst>
          </p:cNvPr>
          <p:cNvSpPr txBox="1"/>
          <p:nvPr/>
        </p:nvSpPr>
        <p:spPr>
          <a:xfrm>
            <a:off x="622138" y="2181684"/>
            <a:ext cx="5613723" cy="2308324"/>
          </a:xfrm>
          <a:prstGeom prst="rect">
            <a:avLst/>
          </a:prstGeom>
          <a:noFill/>
        </p:spPr>
        <p:txBody>
          <a:bodyPr wrap="square">
            <a:spAutoFit/>
          </a:bodyPr>
          <a:lstStyle/>
          <a:p>
            <a:pPr algn="l">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Node.js</a:t>
            </a:r>
            <a:r>
              <a:rPr lang="en-IN" sz="1200" b="0" i="0" dirty="0">
                <a:effectLst/>
                <a:latin typeface="Times New Roman" panose="02020603050405020304" pitchFamily="18" charset="0"/>
                <a:cs typeface="Times New Roman" panose="02020603050405020304" pitchFamily="18" charset="0"/>
              </a:rPr>
              <a:t>: </a:t>
            </a:r>
            <a:r>
              <a:rPr lang="en-IN" sz="1200" b="0" i="0" dirty="0">
                <a:solidFill>
                  <a:srgbClr val="212529"/>
                </a:solidFill>
                <a:effectLst/>
                <a:latin typeface="Times New Roman" panose="02020603050405020304" pitchFamily="18" charset="0"/>
                <a:cs typeface="Times New Roman" panose="02020603050405020304" pitchFamily="18" charset="0"/>
              </a:rPr>
              <a:t>A JavaScript framework for server-side</a:t>
            </a:r>
          </a:p>
          <a:p>
            <a:pPr algn="l">
              <a:buFont typeface="Arial" panose="020B0604020202020204" pitchFamily="34" charset="0"/>
              <a:buChar char="•"/>
            </a:pPr>
            <a:r>
              <a:rPr lang="en-IN" sz="1200" b="1" i="0" dirty="0">
                <a:solidFill>
                  <a:srgbClr val="212529"/>
                </a:solidFill>
                <a:effectLst/>
                <a:latin typeface="Times New Roman" panose="02020603050405020304" pitchFamily="18" charset="0"/>
                <a:cs typeface="Times New Roman" panose="02020603050405020304" pitchFamily="18" charset="0"/>
              </a:rPr>
              <a:t>Ruby on Rails</a:t>
            </a:r>
            <a:r>
              <a:rPr lang="en-IN" sz="1200" b="0" i="0" dirty="0">
                <a:solidFill>
                  <a:srgbClr val="212529"/>
                </a:solidFill>
                <a:effectLst/>
                <a:latin typeface="Times New Roman" panose="02020603050405020304" pitchFamily="18" charset="0"/>
                <a:cs typeface="Times New Roman" panose="02020603050405020304" pitchFamily="18" charset="0"/>
              </a:rPr>
              <a:t>: A full-stack framework developed with the help of Ruby</a:t>
            </a:r>
          </a:p>
          <a:p>
            <a:pPr algn="l">
              <a:buFont typeface="Arial" panose="020B0604020202020204" pitchFamily="34" charset="0"/>
              <a:buChar char="•"/>
            </a:pPr>
            <a:r>
              <a:rPr lang="en-IN" sz="1200" b="1" i="0" dirty="0">
                <a:solidFill>
                  <a:srgbClr val="212529"/>
                </a:solidFill>
                <a:effectLst/>
                <a:latin typeface="Times New Roman" panose="02020603050405020304" pitchFamily="18" charset="0"/>
                <a:cs typeface="Times New Roman" panose="02020603050405020304" pitchFamily="18" charset="0"/>
              </a:rPr>
              <a:t>Ionic</a:t>
            </a:r>
            <a:r>
              <a:rPr lang="en-IN" sz="1200" b="0" i="0" dirty="0">
                <a:solidFill>
                  <a:srgbClr val="212529"/>
                </a:solidFill>
                <a:effectLst/>
                <a:latin typeface="Times New Roman" panose="02020603050405020304" pitchFamily="18" charset="0"/>
                <a:cs typeface="Times New Roman" panose="02020603050405020304" pitchFamily="18" charset="0"/>
              </a:rPr>
              <a:t>: A mobile framework</a:t>
            </a:r>
          </a:p>
          <a:p>
            <a:pPr algn="l">
              <a:buFont typeface="Arial" panose="020B0604020202020204" pitchFamily="34" charset="0"/>
              <a:buChar char="•"/>
            </a:pPr>
            <a:r>
              <a:rPr lang="en-IN" sz="1200" b="1" i="0" dirty="0">
                <a:solidFill>
                  <a:srgbClr val="212529"/>
                </a:solidFill>
                <a:effectLst/>
                <a:latin typeface="Times New Roman" panose="02020603050405020304" pitchFamily="18" charset="0"/>
                <a:cs typeface="Times New Roman" panose="02020603050405020304" pitchFamily="18" charset="0"/>
              </a:rPr>
              <a:t>Django</a:t>
            </a:r>
            <a:r>
              <a:rPr lang="en-IN" sz="1200" b="0" i="0" dirty="0">
                <a:solidFill>
                  <a:srgbClr val="212529"/>
                </a:solidFill>
                <a:effectLst/>
                <a:latin typeface="Times New Roman" panose="02020603050405020304" pitchFamily="18" charset="0"/>
                <a:cs typeface="Times New Roman" panose="02020603050405020304" pitchFamily="18" charset="0"/>
              </a:rPr>
              <a:t>: A full-stack framework developed in Python</a:t>
            </a:r>
          </a:p>
          <a:p>
            <a:pPr algn="l">
              <a:buFont typeface="Arial" panose="020B0604020202020204" pitchFamily="34" charset="0"/>
              <a:buChar char="•"/>
            </a:pPr>
            <a:r>
              <a:rPr lang="en-IN" sz="1200" b="1" i="0" dirty="0">
                <a:solidFill>
                  <a:srgbClr val="212529"/>
                </a:solidFill>
                <a:effectLst/>
                <a:latin typeface="Times New Roman" panose="02020603050405020304" pitchFamily="18" charset="0"/>
                <a:cs typeface="Times New Roman" panose="02020603050405020304" pitchFamily="18" charset="0"/>
              </a:rPr>
              <a:t>Bootstrap</a:t>
            </a:r>
            <a:r>
              <a:rPr lang="en-IN" sz="1200" b="0" i="0" dirty="0">
                <a:solidFill>
                  <a:srgbClr val="212529"/>
                </a:solidFill>
                <a:effectLst/>
                <a:latin typeface="Times New Roman" panose="02020603050405020304" pitchFamily="18" charset="0"/>
                <a:cs typeface="Times New Roman" panose="02020603050405020304" pitchFamily="18" charset="0"/>
              </a:rPr>
              <a:t>: A user interface (UI) framework to develop using CSS/HTML/JavaScript</a:t>
            </a:r>
          </a:p>
          <a:p>
            <a:pPr algn="l">
              <a:buFont typeface="Arial" panose="020B0604020202020204" pitchFamily="34" charset="0"/>
              <a:buChar char="•"/>
            </a:pPr>
            <a:r>
              <a:rPr lang="en-IN" sz="1200" b="1" i="0" dirty="0">
                <a:solidFill>
                  <a:srgbClr val="212529"/>
                </a:solidFill>
                <a:effectLst/>
                <a:latin typeface="Times New Roman" panose="02020603050405020304" pitchFamily="18" charset="0"/>
                <a:cs typeface="Times New Roman" panose="02020603050405020304" pitchFamily="18" charset="0"/>
              </a:rPr>
              <a:t>Cordova/PhoneGap</a:t>
            </a:r>
            <a:r>
              <a:rPr lang="en-IN" sz="1200" b="0" i="0" dirty="0">
                <a:solidFill>
                  <a:srgbClr val="212529"/>
                </a:solidFill>
                <a:effectLst/>
                <a:latin typeface="Times New Roman" panose="02020603050405020304" pitchFamily="18" charset="0"/>
                <a:cs typeface="Times New Roman" panose="02020603050405020304" pitchFamily="18" charset="0"/>
              </a:rPr>
              <a:t>: A mobile framework used to expose native Android and iOS APIs to use while writing JavaScript</a:t>
            </a:r>
          </a:p>
          <a:p>
            <a:pPr algn="l">
              <a:buFont typeface="Arial" panose="020B0604020202020204" pitchFamily="34" charset="0"/>
              <a:buChar char="•"/>
            </a:pPr>
            <a:r>
              <a:rPr lang="en-IN" sz="1200" b="1" i="0" dirty="0">
                <a:solidFill>
                  <a:srgbClr val="212529"/>
                </a:solidFill>
                <a:effectLst/>
                <a:latin typeface="Times New Roman" panose="02020603050405020304" pitchFamily="18" charset="0"/>
                <a:cs typeface="Times New Roman" panose="02020603050405020304" pitchFamily="18" charset="0"/>
              </a:rPr>
              <a:t>WordPress</a:t>
            </a:r>
            <a:r>
              <a:rPr lang="en-IN" sz="1200" b="0" i="0" dirty="0">
                <a:solidFill>
                  <a:srgbClr val="212529"/>
                </a:solidFill>
                <a:effectLst/>
                <a:latin typeface="Times New Roman" panose="02020603050405020304" pitchFamily="18" charset="0"/>
                <a:cs typeface="Times New Roman" panose="02020603050405020304" pitchFamily="18" charset="0"/>
              </a:rPr>
              <a:t>: A CMS developed on PHP</a:t>
            </a:r>
          </a:p>
          <a:p>
            <a:pPr algn="l">
              <a:buFont typeface="Arial" panose="020B0604020202020204" pitchFamily="34" charset="0"/>
              <a:buChar char="•"/>
            </a:pPr>
            <a:r>
              <a:rPr lang="en-IN" sz="1200" b="1" i="0" dirty="0">
                <a:solidFill>
                  <a:srgbClr val="212529"/>
                </a:solidFill>
                <a:effectLst/>
                <a:latin typeface="Times New Roman" panose="02020603050405020304" pitchFamily="18" charset="0"/>
                <a:cs typeface="Times New Roman" panose="02020603050405020304" pitchFamily="18" charset="0"/>
              </a:rPr>
              <a:t>.NET</a:t>
            </a:r>
            <a:r>
              <a:rPr lang="en-IN" sz="1200" b="0" i="0" dirty="0">
                <a:solidFill>
                  <a:srgbClr val="212529"/>
                </a:solidFill>
                <a:effectLst/>
                <a:latin typeface="Times New Roman" panose="02020603050405020304" pitchFamily="18" charset="0"/>
                <a:cs typeface="Times New Roman" panose="02020603050405020304" pitchFamily="18" charset="0"/>
              </a:rPr>
              <a:t>: A full-stack framework developed by Microsoft</a:t>
            </a:r>
          </a:p>
          <a:p>
            <a:pPr algn="l">
              <a:buFont typeface="Arial" panose="020B0604020202020204" pitchFamily="34" charset="0"/>
              <a:buChar char="•"/>
            </a:pPr>
            <a:r>
              <a:rPr lang="en-IN" sz="1200" b="1" i="0" dirty="0">
                <a:solidFill>
                  <a:srgbClr val="212529"/>
                </a:solidFill>
                <a:effectLst/>
                <a:latin typeface="Times New Roman" panose="02020603050405020304" pitchFamily="18" charset="0"/>
                <a:cs typeface="Times New Roman" panose="02020603050405020304" pitchFamily="18" charset="0"/>
              </a:rPr>
              <a:t>Foundation</a:t>
            </a:r>
            <a:r>
              <a:rPr lang="en-IN" sz="1200" b="0" i="0" dirty="0">
                <a:solidFill>
                  <a:srgbClr val="212529"/>
                </a:solidFill>
                <a:effectLst/>
                <a:latin typeface="Times New Roman" panose="02020603050405020304" pitchFamily="18" charset="0"/>
                <a:cs typeface="Times New Roman" panose="02020603050405020304" pitchFamily="18" charset="0"/>
              </a:rPr>
              <a:t>: A UI framework used to build with JavaScript/CSS/HTML</a:t>
            </a:r>
          </a:p>
          <a:p>
            <a:pPr algn="l">
              <a:buFont typeface="Arial" panose="020B0604020202020204" pitchFamily="34" charset="0"/>
              <a:buChar char="•"/>
            </a:pPr>
            <a:r>
              <a:rPr lang="en-IN" sz="1200" b="1" i="0" dirty="0">
                <a:solidFill>
                  <a:srgbClr val="212529"/>
                </a:solidFill>
                <a:effectLst/>
                <a:latin typeface="Times New Roman" panose="02020603050405020304" pitchFamily="18" charset="0"/>
                <a:cs typeface="Times New Roman" panose="02020603050405020304" pitchFamily="18" charset="0"/>
              </a:rPr>
              <a:t>Angular.js</a:t>
            </a:r>
            <a:r>
              <a:rPr lang="en-IN" sz="1200" b="0" i="0" dirty="0">
                <a:solidFill>
                  <a:srgbClr val="212529"/>
                </a:solidFill>
                <a:effectLst/>
                <a:latin typeface="Times New Roman" panose="02020603050405020304" pitchFamily="18" charset="0"/>
                <a:cs typeface="Times New Roman" panose="02020603050405020304" pitchFamily="18" charset="0"/>
              </a:rPr>
              <a:t>, </a:t>
            </a:r>
            <a:r>
              <a:rPr lang="en-IN" sz="1200" b="1" i="0" dirty="0">
                <a:solidFill>
                  <a:srgbClr val="212529"/>
                </a:solidFill>
                <a:effectLst/>
                <a:latin typeface="Times New Roman" panose="02020603050405020304" pitchFamily="18" charset="0"/>
                <a:cs typeface="Times New Roman" panose="02020603050405020304" pitchFamily="18" charset="0"/>
              </a:rPr>
              <a:t>Backbone.js, and Ember.js</a:t>
            </a:r>
            <a:r>
              <a:rPr lang="en-IN" sz="1200" b="0" i="0" dirty="0">
                <a:solidFill>
                  <a:srgbClr val="212529"/>
                </a:solidFill>
                <a:effectLst/>
                <a:latin typeface="Times New Roman" panose="02020603050405020304" pitchFamily="18" charset="0"/>
                <a:cs typeface="Times New Roman" panose="02020603050405020304" pitchFamily="18" charset="0"/>
              </a:rPr>
              <a:t>: Front-end JavaScript frameworks</a:t>
            </a:r>
          </a:p>
          <a:p>
            <a:pPr algn="l">
              <a:buFont typeface="Arial" panose="020B0604020202020204" pitchFamily="34" charset="0"/>
              <a:buChar char="•"/>
            </a:pPr>
            <a:r>
              <a:rPr lang="en-IN" sz="1200" b="1" i="0" dirty="0">
                <a:solidFill>
                  <a:srgbClr val="212529"/>
                </a:solidFill>
                <a:effectLst/>
                <a:latin typeface="Times New Roman" panose="02020603050405020304" pitchFamily="18" charset="0"/>
                <a:cs typeface="Times New Roman" panose="02020603050405020304" pitchFamily="18" charset="0"/>
              </a:rPr>
              <a:t>Drupal</a:t>
            </a:r>
            <a:r>
              <a:rPr lang="en-IN" sz="1200" b="0" i="0" dirty="0">
                <a:solidFill>
                  <a:srgbClr val="212529"/>
                </a:solidFill>
                <a:effectLst/>
                <a:latin typeface="Times New Roman" panose="02020603050405020304" pitchFamily="18" charset="0"/>
                <a:cs typeface="Times New Roman" panose="02020603050405020304" pitchFamily="18" charset="0"/>
              </a:rPr>
              <a:t>: A CMS framework developed using PHP</a:t>
            </a:r>
          </a:p>
        </p:txBody>
      </p:sp>
      <p:sp>
        <p:nvSpPr>
          <p:cNvPr id="5" name="TextBox 4">
            <a:extLst>
              <a:ext uri="{FF2B5EF4-FFF2-40B4-BE49-F238E27FC236}">
                <a16:creationId xmlns:a16="http://schemas.microsoft.com/office/drawing/2014/main" id="{12B921F0-0DAD-64C6-AED5-45E0F2677C5B}"/>
              </a:ext>
            </a:extLst>
          </p:cNvPr>
          <p:cNvSpPr txBox="1"/>
          <p:nvPr/>
        </p:nvSpPr>
        <p:spPr>
          <a:xfrm>
            <a:off x="622138" y="1904685"/>
            <a:ext cx="4337612" cy="276999"/>
          </a:xfrm>
          <a:prstGeom prst="rect">
            <a:avLst/>
          </a:prstGeom>
          <a:noFill/>
        </p:spPr>
        <p:txBody>
          <a:bodyPr wrap="square">
            <a:spAutoFit/>
          </a:bodyPr>
          <a:lstStyle/>
          <a:p>
            <a:r>
              <a:rPr lang="en-US" sz="1200" b="0" i="0" dirty="0">
                <a:solidFill>
                  <a:srgbClr val="212529"/>
                </a:solidFill>
                <a:effectLst/>
                <a:latin typeface="Times New Roman" panose="02020603050405020304" pitchFamily="18" charset="0"/>
                <a:cs typeface="Times New Roman" panose="02020603050405020304" pitchFamily="18" charset="0"/>
              </a:rPr>
              <a:t>Below are a few frameworks that Web Developers generally use:</a:t>
            </a:r>
            <a:endParaRPr lang="en-IN" sz="1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D38CE53-A598-1711-D7EE-E3BD5C82E3D7}"/>
              </a:ext>
            </a:extLst>
          </p:cNvPr>
          <p:cNvSpPr txBox="1"/>
          <p:nvPr/>
        </p:nvSpPr>
        <p:spPr>
          <a:xfrm>
            <a:off x="622138" y="4565948"/>
            <a:ext cx="4939496" cy="2923877"/>
          </a:xfrm>
          <a:prstGeom prst="rect">
            <a:avLst/>
          </a:prstGeom>
          <a:noFill/>
        </p:spPr>
        <p:txBody>
          <a:bodyPr wrap="square">
            <a:spAutoFit/>
          </a:bodyPr>
          <a:lstStyle/>
          <a:p>
            <a:pPr algn="l"/>
            <a:r>
              <a:rPr lang="en-US" sz="1600" b="1" i="0" dirty="0">
                <a:solidFill>
                  <a:srgbClr val="212529"/>
                </a:solidFill>
                <a:effectLst/>
                <a:latin typeface="Times New Roman" panose="02020603050405020304" pitchFamily="18" charset="0"/>
                <a:cs typeface="Times New Roman" panose="02020603050405020304" pitchFamily="18" charset="0"/>
              </a:rPr>
              <a:t>Web Development Languages</a:t>
            </a:r>
          </a:p>
          <a:p>
            <a:pPr algn="l"/>
            <a:endParaRPr lang="en-US" sz="1200" b="1" i="0" dirty="0">
              <a:solidFill>
                <a:srgbClr val="212529"/>
              </a:solidFill>
              <a:effectLst/>
              <a:latin typeface="Times New Roman" panose="02020603050405020304" pitchFamily="18" charset="0"/>
              <a:cs typeface="Times New Roman" panose="02020603050405020304" pitchFamily="18" charset="0"/>
            </a:endParaRPr>
          </a:p>
          <a:p>
            <a:pPr algn="l"/>
            <a:r>
              <a:rPr lang="en-US" sz="1200" b="0" i="0" dirty="0">
                <a:solidFill>
                  <a:srgbClr val="212529"/>
                </a:solidFill>
                <a:effectLst/>
                <a:latin typeface="Times New Roman" panose="02020603050405020304" pitchFamily="18" charset="0"/>
                <a:cs typeface="Times New Roman" panose="02020603050405020304" pitchFamily="18" charset="0"/>
              </a:rPr>
              <a:t>Programming languages are used to communicate with other systems and computers and give them necessary instructions. Developers have a plethora of languages to choose from to do the same. Some of these languages are given below:</a:t>
            </a:r>
          </a:p>
          <a:p>
            <a:pPr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Python</a:t>
            </a:r>
            <a:endParaRPr lang="en-US" sz="12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200" b="0" i="0" dirty="0">
                <a:solidFill>
                  <a:srgbClr val="212529"/>
                </a:solidFill>
                <a:effectLst/>
                <a:latin typeface="Times New Roman" panose="02020603050405020304" pitchFamily="18" charset="0"/>
                <a:cs typeface="Times New Roman" panose="02020603050405020304" pitchFamily="18" charset="0"/>
              </a:rPr>
              <a:t>Java</a:t>
            </a:r>
          </a:p>
          <a:p>
            <a:pPr algn="l">
              <a:buFont typeface="Arial" panose="020B0604020202020204" pitchFamily="34" charset="0"/>
              <a:buChar char="•"/>
            </a:pPr>
            <a:r>
              <a:rPr lang="en-US" sz="1200" b="0" i="0" dirty="0">
                <a:solidFill>
                  <a:srgbClr val="212529"/>
                </a:solidFill>
                <a:effectLst/>
                <a:latin typeface="Times New Roman" panose="02020603050405020304" pitchFamily="18" charset="0"/>
                <a:cs typeface="Times New Roman" panose="02020603050405020304" pitchFamily="18" charset="0"/>
              </a:rPr>
              <a:t>Ruby</a:t>
            </a:r>
          </a:p>
          <a:p>
            <a:pPr algn="l">
              <a:buFont typeface="Arial" panose="020B0604020202020204" pitchFamily="34" charset="0"/>
              <a:buChar char="•"/>
            </a:pPr>
            <a:r>
              <a:rPr lang="en-US" sz="1200" b="0" i="0" dirty="0">
                <a:solidFill>
                  <a:srgbClr val="212529"/>
                </a:solidFill>
                <a:effectLst/>
                <a:latin typeface="Times New Roman" panose="02020603050405020304" pitchFamily="18" charset="0"/>
                <a:cs typeface="Times New Roman" panose="02020603050405020304" pitchFamily="18" charset="0"/>
              </a:rPr>
              <a:t>JavaScript</a:t>
            </a:r>
          </a:p>
          <a:p>
            <a:pPr algn="l">
              <a:buFont typeface="Arial" panose="020B0604020202020204" pitchFamily="34" charset="0"/>
              <a:buChar char="•"/>
            </a:pPr>
            <a:r>
              <a:rPr lang="en-US" sz="1200" b="0" i="0" dirty="0">
                <a:solidFill>
                  <a:srgbClr val="212529"/>
                </a:solidFill>
                <a:effectLst/>
                <a:latin typeface="Times New Roman" panose="02020603050405020304" pitchFamily="18" charset="0"/>
                <a:cs typeface="Times New Roman" panose="02020603050405020304" pitchFamily="18" charset="0"/>
              </a:rPr>
              <a:t>Go</a:t>
            </a:r>
          </a:p>
          <a:p>
            <a:pPr algn="l">
              <a:buFont typeface="Arial" panose="020B0604020202020204" pitchFamily="34" charset="0"/>
              <a:buChar char="•"/>
            </a:pPr>
            <a:r>
              <a:rPr lang="en-US" sz="1200" b="0" i="0" dirty="0">
                <a:solidFill>
                  <a:srgbClr val="212529"/>
                </a:solidFill>
                <a:effectLst/>
                <a:latin typeface="Times New Roman" panose="02020603050405020304" pitchFamily="18" charset="0"/>
                <a:cs typeface="Times New Roman" panose="02020603050405020304" pitchFamily="18" charset="0"/>
              </a:rPr>
              <a:t>Coffee Script</a:t>
            </a:r>
          </a:p>
          <a:p>
            <a:pPr algn="l">
              <a:buFont typeface="Arial" panose="020B0604020202020204" pitchFamily="34" charset="0"/>
              <a:buChar char="•"/>
            </a:pPr>
            <a:r>
              <a:rPr lang="en-US" sz="1200" b="0" i="0" dirty="0">
                <a:solidFill>
                  <a:srgbClr val="212529"/>
                </a:solidFill>
                <a:effectLst/>
                <a:latin typeface="Times New Roman" panose="02020603050405020304" pitchFamily="18" charset="0"/>
                <a:cs typeface="Times New Roman" panose="02020603050405020304" pitchFamily="18" charset="0"/>
              </a:rPr>
              <a:t>PHP</a:t>
            </a:r>
          </a:p>
          <a:p>
            <a:pPr algn="l">
              <a:buFont typeface="Arial" panose="020B0604020202020204" pitchFamily="34" charset="0"/>
              <a:buChar char="•"/>
            </a:pPr>
            <a:r>
              <a:rPr lang="en-US" sz="1200" b="0" i="0" dirty="0">
                <a:solidFill>
                  <a:srgbClr val="212529"/>
                </a:solidFill>
                <a:effectLst/>
                <a:latin typeface="Times New Roman" panose="02020603050405020304" pitchFamily="18" charset="0"/>
                <a:cs typeface="Times New Roman" panose="02020603050405020304" pitchFamily="18" charset="0"/>
              </a:rPr>
              <a:t>Swift</a:t>
            </a:r>
          </a:p>
          <a:p>
            <a:pPr algn="l">
              <a:buFont typeface="Arial" panose="020B0604020202020204" pitchFamily="34" charset="0"/>
              <a:buChar char="•"/>
            </a:pPr>
            <a:r>
              <a:rPr lang="en-US" sz="1200" b="0" i="0" dirty="0">
                <a:solidFill>
                  <a:srgbClr val="212529"/>
                </a:solidFill>
                <a:effectLst/>
                <a:latin typeface="Times New Roman" panose="02020603050405020304" pitchFamily="18" charset="0"/>
                <a:cs typeface="Times New Roman" panose="02020603050405020304" pitchFamily="18" charset="0"/>
              </a:rPr>
              <a:t>Objective-C</a:t>
            </a:r>
          </a:p>
        </p:txBody>
      </p:sp>
      <p:sp>
        <p:nvSpPr>
          <p:cNvPr id="9" name="TextBox 8">
            <a:extLst>
              <a:ext uri="{FF2B5EF4-FFF2-40B4-BE49-F238E27FC236}">
                <a16:creationId xmlns:a16="http://schemas.microsoft.com/office/drawing/2014/main" id="{B7FE6A00-4641-B39C-9283-8A2E87E4AFFB}"/>
              </a:ext>
            </a:extLst>
          </p:cNvPr>
          <p:cNvSpPr txBox="1"/>
          <p:nvPr/>
        </p:nvSpPr>
        <p:spPr>
          <a:xfrm>
            <a:off x="622138" y="7565765"/>
            <a:ext cx="6062240" cy="461665"/>
          </a:xfrm>
          <a:prstGeom prst="rect">
            <a:avLst/>
          </a:prstGeom>
          <a:noFill/>
        </p:spPr>
        <p:txBody>
          <a:bodyPr wrap="square">
            <a:spAutoFit/>
          </a:bodyPr>
          <a:lstStyle/>
          <a:p>
            <a:r>
              <a:rPr lang="en-US" sz="1200" b="0" i="0" dirty="0">
                <a:solidFill>
                  <a:srgbClr val="212529"/>
                </a:solidFill>
                <a:effectLst/>
                <a:latin typeface="Times New Roman" panose="02020603050405020304" pitchFamily="18" charset="0"/>
                <a:cs typeface="Times New Roman" panose="02020603050405020304" pitchFamily="18" charset="0"/>
              </a:rPr>
              <a:t>Among these, Java Web Development and PHP Web Development are the most frequently used when compared to the others.</a:t>
            </a:r>
            <a:endParaRPr lang="en-IN" sz="1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8BAA9C3-6097-E333-E41F-8DA3F1058115}"/>
              </a:ext>
            </a:extLst>
          </p:cNvPr>
          <p:cNvSpPr txBox="1"/>
          <p:nvPr/>
        </p:nvSpPr>
        <p:spPr>
          <a:xfrm>
            <a:off x="622138" y="8147393"/>
            <a:ext cx="5613723" cy="1077218"/>
          </a:xfrm>
          <a:prstGeom prst="rect">
            <a:avLst/>
          </a:prstGeom>
          <a:noFill/>
        </p:spPr>
        <p:txBody>
          <a:bodyPr wrap="square">
            <a:spAutoFit/>
          </a:bodyPr>
          <a:lstStyle/>
          <a:p>
            <a:pPr algn="l"/>
            <a:r>
              <a:rPr lang="en-US" sz="1600" b="1" i="0" dirty="0">
                <a:solidFill>
                  <a:srgbClr val="212529"/>
                </a:solidFill>
                <a:effectLst/>
                <a:latin typeface="Times New Roman" panose="02020603050405020304" pitchFamily="18" charset="0"/>
                <a:cs typeface="Times New Roman" panose="02020603050405020304" pitchFamily="18" charset="0"/>
              </a:rPr>
              <a:t>3 Layers of Web Development</a:t>
            </a:r>
          </a:p>
          <a:p>
            <a:pPr algn="l"/>
            <a:r>
              <a:rPr lang="en-US" sz="1200" b="0" i="0" dirty="0">
                <a:solidFill>
                  <a:srgbClr val="212529"/>
                </a:solidFill>
                <a:effectLst/>
                <a:latin typeface="Times New Roman" panose="02020603050405020304" pitchFamily="18" charset="0"/>
                <a:cs typeface="Times New Roman" panose="02020603050405020304" pitchFamily="18" charset="0"/>
              </a:rPr>
              <a:t>The Web Development process can broadly be defined in the following three layers:</a:t>
            </a:r>
          </a:p>
          <a:p>
            <a:pPr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Frontend Web Development</a:t>
            </a:r>
            <a:endParaRPr lang="en-US" sz="12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200" b="0" i="0" dirty="0">
                <a:solidFill>
                  <a:srgbClr val="212529"/>
                </a:solidFill>
                <a:effectLst/>
                <a:latin typeface="Times New Roman" panose="02020603050405020304" pitchFamily="18" charset="0"/>
                <a:cs typeface="Times New Roman" panose="02020603050405020304" pitchFamily="18" charset="0"/>
              </a:rPr>
              <a:t>Backend Web Development</a:t>
            </a:r>
          </a:p>
          <a:p>
            <a:pPr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Full Stack Web Development</a:t>
            </a:r>
            <a:endParaRPr lang="en-US" sz="1200" b="0" i="0" dirty="0">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6E661CA-AE10-9993-4A63-5AF3DE3DBBC8}"/>
              </a:ext>
            </a:extLst>
          </p:cNvPr>
          <p:cNvPicPr>
            <a:picLocks noChangeAspect="1"/>
          </p:cNvPicPr>
          <p:nvPr/>
        </p:nvPicPr>
        <p:blipFill>
          <a:blip r:embed="rId3"/>
          <a:stretch>
            <a:fillRect/>
          </a:stretch>
        </p:blipFill>
        <p:spPr>
          <a:xfrm>
            <a:off x="173622" y="212949"/>
            <a:ext cx="6602540" cy="9480102"/>
          </a:xfrm>
          <a:prstGeom prst="rect">
            <a:avLst/>
          </a:prstGeom>
        </p:spPr>
      </p:pic>
    </p:spTree>
    <p:extLst>
      <p:ext uri="{BB962C8B-B14F-4D97-AF65-F5344CB8AC3E}">
        <p14:creationId xmlns:p14="http://schemas.microsoft.com/office/powerpoint/2010/main" val="4195734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E47009-3AE0-5FFD-D7C7-ED87969E8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460" y="543659"/>
            <a:ext cx="1887080" cy="1046112"/>
          </a:xfrm>
          <a:prstGeom prst="rect">
            <a:avLst/>
          </a:prstGeom>
        </p:spPr>
      </p:pic>
      <p:pic>
        <p:nvPicPr>
          <p:cNvPr id="1026" name="Picture 2" descr="Web Development Layers">
            <a:extLst>
              <a:ext uri="{FF2B5EF4-FFF2-40B4-BE49-F238E27FC236}">
                <a16:creationId xmlns:a16="http://schemas.microsoft.com/office/drawing/2014/main" id="{CE52B4A0-6331-2356-2D5A-8A9BBE5002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4262"/>
          <a:stretch/>
        </p:blipFill>
        <p:spPr bwMode="auto">
          <a:xfrm>
            <a:off x="431131" y="2399979"/>
            <a:ext cx="5879939" cy="23145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8162E57-EF5C-D5C6-E1D1-F3B6B388F306}"/>
              </a:ext>
            </a:extLst>
          </p:cNvPr>
          <p:cNvSpPr txBox="1"/>
          <p:nvPr/>
        </p:nvSpPr>
        <p:spPr>
          <a:xfrm>
            <a:off x="538665" y="5191447"/>
            <a:ext cx="5664869" cy="4216539"/>
          </a:xfrm>
          <a:prstGeom prst="rect">
            <a:avLst/>
          </a:prstGeom>
          <a:noFill/>
        </p:spPr>
        <p:txBody>
          <a:bodyPr wrap="square">
            <a:spAutoFit/>
          </a:bodyPr>
          <a:lstStyle/>
          <a:p>
            <a:pPr algn="l"/>
            <a:r>
              <a:rPr lang="en-US" sz="1400" b="1" i="0" dirty="0">
                <a:solidFill>
                  <a:srgbClr val="212529"/>
                </a:solidFill>
                <a:effectLst/>
                <a:latin typeface="Times New Roman" panose="02020603050405020304" pitchFamily="18" charset="0"/>
                <a:cs typeface="Times New Roman" panose="02020603050405020304" pitchFamily="18" charset="0"/>
              </a:rPr>
              <a:t>Frontend Web Development</a:t>
            </a:r>
            <a:endParaRPr lang="en-US" sz="1400" b="0" i="0" dirty="0">
              <a:solidFill>
                <a:srgbClr val="212529"/>
              </a:solidFill>
              <a:effectLst/>
              <a:latin typeface="Times New Roman" panose="02020603050405020304" pitchFamily="18" charset="0"/>
              <a:cs typeface="Times New Roman" panose="02020603050405020304" pitchFamily="18" charset="0"/>
            </a:endParaRPr>
          </a:p>
          <a:p>
            <a:pPr algn="l"/>
            <a:r>
              <a:rPr lang="en-US" sz="1200" b="0" i="0" dirty="0">
                <a:solidFill>
                  <a:srgbClr val="212529"/>
                </a:solidFill>
                <a:effectLst/>
                <a:latin typeface="Times New Roman" panose="02020603050405020304" pitchFamily="18" charset="0"/>
                <a:cs typeface="Times New Roman" panose="02020603050405020304" pitchFamily="18" charset="0"/>
              </a:rPr>
              <a:t>This type of Web Development helps convert information and available data into a graphical user interface using CSS, HTML, and JavaScript such that users can easily interact with the provided interface. It deals with the part of the website that users can see and easily comprehend.</a:t>
            </a:r>
            <a:br>
              <a:rPr lang="en-US" sz="1200" b="0" i="0" dirty="0">
                <a:solidFill>
                  <a:srgbClr val="212529"/>
                </a:solidFill>
                <a:effectLst/>
                <a:latin typeface="Times New Roman" panose="02020603050405020304" pitchFamily="18" charset="0"/>
                <a:cs typeface="Times New Roman" panose="02020603050405020304" pitchFamily="18" charset="0"/>
              </a:rPr>
            </a:br>
            <a:endParaRPr lang="en-US" sz="1200" b="0" i="0" dirty="0">
              <a:solidFill>
                <a:srgbClr val="212529"/>
              </a:solidFill>
              <a:effectLst/>
              <a:latin typeface="Times New Roman" panose="02020603050405020304" pitchFamily="18" charset="0"/>
              <a:cs typeface="Times New Roman" panose="02020603050405020304" pitchFamily="18" charset="0"/>
            </a:endParaRPr>
          </a:p>
          <a:p>
            <a:pPr algn="l"/>
            <a:r>
              <a:rPr lang="en-US" sz="1200" b="0" i="0" dirty="0">
                <a:solidFill>
                  <a:srgbClr val="212529"/>
                </a:solidFill>
                <a:effectLst/>
                <a:latin typeface="Times New Roman" panose="02020603050405020304" pitchFamily="18" charset="0"/>
                <a:cs typeface="Times New Roman" panose="02020603050405020304" pitchFamily="18" charset="0"/>
              </a:rPr>
              <a:t>For instance, on your browser, you as a user see and interact with the website’s frontend. It consists of all the things that you can view and experience directly, including colors, text, images, buttons, etc.</a:t>
            </a:r>
            <a:br>
              <a:rPr lang="en-US" sz="1200" b="0" i="0" dirty="0">
                <a:solidFill>
                  <a:srgbClr val="212529"/>
                </a:solidFill>
                <a:effectLst/>
                <a:latin typeface="Times New Roman" panose="02020603050405020304" pitchFamily="18" charset="0"/>
                <a:cs typeface="Times New Roman" panose="02020603050405020304" pitchFamily="18" charset="0"/>
              </a:rPr>
            </a:br>
            <a:endParaRPr lang="en-US" sz="1200" b="0" i="0" dirty="0">
              <a:solidFill>
                <a:srgbClr val="212529"/>
              </a:solidFill>
              <a:effectLst/>
              <a:latin typeface="Times New Roman" panose="02020603050405020304" pitchFamily="18" charset="0"/>
              <a:cs typeface="Times New Roman" panose="02020603050405020304" pitchFamily="18" charset="0"/>
            </a:endParaRPr>
          </a:p>
          <a:p>
            <a:pPr algn="l"/>
            <a:r>
              <a:rPr lang="en-US" sz="1400" b="1" i="0" dirty="0">
                <a:solidFill>
                  <a:srgbClr val="212529"/>
                </a:solidFill>
                <a:effectLst/>
                <a:latin typeface="Times New Roman" panose="02020603050405020304" pitchFamily="18" charset="0"/>
                <a:cs typeface="Times New Roman" panose="02020603050405020304" pitchFamily="18" charset="0"/>
              </a:rPr>
              <a:t>Backend Web Development</a:t>
            </a:r>
            <a:endParaRPr lang="en-US" sz="1400" b="0" i="0" dirty="0">
              <a:solidFill>
                <a:srgbClr val="212529"/>
              </a:solidFill>
              <a:effectLst/>
              <a:latin typeface="Times New Roman" panose="02020603050405020304" pitchFamily="18" charset="0"/>
              <a:cs typeface="Times New Roman" panose="02020603050405020304" pitchFamily="18" charset="0"/>
            </a:endParaRPr>
          </a:p>
          <a:p>
            <a:pPr algn="l"/>
            <a:r>
              <a:rPr lang="en-US" sz="1200" b="0" i="0" dirty="0">
                <a:solidFill>
                  <a:srgbClr val="212529"/>
                </a:solidFill>
                <a:effectLst/>
                <a:latin typeface="Times New Roman" panose="02020603050405020304" pitchFamily="18" charset="0"/>
                <a:cs typeface="Times New Roman" panose="02020603050405020304" pitchFamily="18" charset="0"/>
              </a:rPr>
              <a:t>The backend part of any web page is the portion that users don’t or can’t see. It is the backbone of the website. Users cannot see it, but it is the part responsible for the functioning of the website. It allows developers to store and organize data, as well as ensures the proper working and functioning of everything available on the frontend or the client-side.</a:t>
            </a:r>
            <a:br>
              <a:rPr lang="en-US" sz="1200" b="0" i="0" dirty="0">
                <a:solidFill>
                  <a:srgbClr val="212529"/>
                </a:solidFill>
                <a:effectLst/>
                <a:latin typeface="Times New Roman" panose="02020603050405020304" pitchFamily="18" charset="0"/>
                <a:cs typeface="Times New Roman" panose="02020603050405020304" pitchFamily="18" charset="0"/>
              </a:rPr>
            </a:br>
            <a:endParaRPr lang="en-US" sz="1200" b="0" i="0" dirty="0">
              <a:solidFill>
                <a:srgbClr val="212529"/>
              </a:solidFill>
              <a:effectLst/>
              <a:latin typeface="Times New Roman" panose="02020603050405020304" pitchFamily="18" charset="0"/>
              <a:cs typeface="Times New Roman" panose="02020603050405020304" pitchFamily="18" charset="0"/>
            </a:endParaRPr>
          </a:p>
          <a:p>
            <a:pPr algn="l"/>
            <a:r>
              <a:rPr lang="en-US" sz="1200" b="0" i="0" dirty="0">
                <a:solidFill>
                  <a:srgbClr val="212529"/>
                </a:solidFill>
                <a:effectLst/>
                <a:latin typeface="Times New Roman" panose="02020603050405020304" pitchFamily="18" charset="0"/>
                <a:cs typeface="Times New Roman" panose="02020603050405020304" pitchFamily="18" charset="0"/>
              </a:rPr>
              <a:t>The backend portion interacts with the frontend part of the web page by sending and receiving data that is shown live on the website. When users enter some data, fill out forms, or purchase something, the browser sends that request to the backend (the server-side) which, in turn, sends back the data as frontend code for the web page to comprehend, interpret, and make it visible for you.</a:t>
            </a:r>
          </a:p>
        </p:txBody>
      </p:sp>
      <p:pic>
        <p:nvPicPr>
          <p:cNvPr id="3" name="Picture 2">
            <a:extLst>
              <a:ext uri="{FF2B5EF4-FFF2-40B4-BE49-F238E27FC236}">
                <a16:creationId xmlns:a16="http://schemas.microsoft.com/office/drawing/2014/main" id="{A8590C7C-71CD-DE3F-A4CE-7BB218BAD052}"/>
              </a:ext>
            </a:extLst>
          </p:cNvPr>
          <p:cNvPicPr>
            <a:picLocks noChangeAspect="1"/>
          </p:cNvPicPr>
          <p:nvPr/>
        </p:nvPicPr>
        <p:blipFill>
          <a:blip r:embed="rId4"/>
          <a:stretch>
            <a:fillRect/>
          </a:stretch>
        </p:blipFill>
        <p:spPr>
          <a:xfrm>
            <a:off x="127729" y="212949"/>
            <a:ext cx="6602540" cy="9480102"/>
          </a:xfrm>
          <a:prstGeom prst="rect">
            <a:avLst/>
          </a:prstGeom>
        </p:spPr>
      </p:pic>
    </p:spTree>
    <p:extLst>
      <p:ext uri="{BB962C8B-B14F-4D97-AF65-F5344CB8AC3E}">
        <p14:creationId xmlns:p14="http://schemas.microsoft.com/office/powerpoint/2010/main" val="1677925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0ED99D-C53F-3010-FFBA-BFF75B310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460" y="543659"/>
            <a:ext cx="1887080" cy="1046112"/>
          </a:xfrm>
          <a:prstGeom prst="rect">
            <a:avLst/>
          </a:prstGeom>
        </p:spPr>
      </p:pic>
      <p:sp>
        <p:nvSpPr>
          <p:cNvPr id="4" name="TextBox 3">
            <a:extLst>
              <a:ext uri="{FF2B5EF4-FFF2-40B4-BE49-F238E27FC236}">
                <a16:creationId xmlns:a16="http://schemas.microsoft.com/office/drawing/2014/main" id="{1FCF6CB3-C6AC-0B02-BA23-49C12F41C99A}"/>
              </a:ext>
            </a:extLst>
          </p:cNvPr>
          <p:cNvSpPr txBox="1"/>
          <p:nvPr/>
        </p:nvSpPr>
        <p:spPr>
          <a:xfrm>
            <a:off x="694481" y="1970536"/>
            <a:ext cx="5660021" cy="2431435"/>
          </a:xfrm>
          <a:prstGeom prst="rect">
            <a:avLst/>
          </a:prstGeom>
          <a:noFill/>
        </p:spPr>
        <p:txBody>
          <a:bodyPr wrap="square">
            <a:spAutoFit/>
          </a:bodyPr>
          <a:lstStyle/>
          <a:p>
            <a:pPr algn="l"/>
            <a:r>
              <a:rPr lang="en-US" sz="1600" b="1" i="0" dirty="0">
                <a:solidFill>
                  <a:srgbClr val="212529"/>
                </a:solidFill>
                <a:effectLst/>
                <a:latin typeface="Times New Roman" panose="02020603050405020304" pitchFamily="18" charset="0"/>
                <a:cs typeface="Times New Roman" panose="02020603050405020304" pitchFamily="18" charset="0"/>
              </a:rPr>
              <a:t>Full Stack Web Development</a:t>
            </a:r>
          </a:p>
          <a:p>
            <a:pPr algn="l"/>
            <a:r>
              <a:rPr lang="en-US" sz="1200" b="0" i="0" dirty="0">
                <a:solidFill>
                  <a:srgbClr val="212529"/>
                </a:solidFill>
                <a:effectLst/>
                <a:latin typeface="Times New Roman" panose="02020603050405020304" pitchFamily="18" charset="0"/>
                <a:cs typeface="Times New Roman" panose="02020603050405020304" pitchFamily="18" charset="0"/>
              </a:rPr>
              <a:t>Full Stack development is the combined development of the</a:t>
            </a:r>
            <a:r>
              <a:rPr lang="en-US" sz="1200" dirty="0">
                <a:solidFill>
                  <a:srgbClr val="CC9900"/>
                </a:solidFill>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frontend and the backend </a:t>
            </a:r>
            <a:r>
              <a:rPr lang="en-US" sz="1200" b="0" i="0" dirty="0">
                <a:solidFill>
                  <a:srgbClr val="212529"/>
                </a:solidFill>
                <a:effectLst/>
                <a:latin typeface="Times New Roman" panose="02020603050405020304" pitchFamily="18" charset="0"/>
                <a:cs typeface="Times New Roman" panose="02020603050405020304" pitchFamily="18" charset="0"/>
              </a:rPr>
              <a:t>of a web page. It includes the development of the graphics and design of the web page, along with managing the database for data organization and storage.</a:t>
            </a:r>
            <a:br>
              <a:rPr lang="en-US" sz="1200" b="0" i="0" dirty="0">
                <a:solidFill>
                  <a:srgbClr val="212529"/>
                </a:solidFill>
                <a:effectLst/>
                <a:latin typeface="Times New Roman" panose="02020603050405020304" pitchFamily="18" charset="0"/>
                <a:cs typeface="Times New Roman" panose="02020603050405020304" pitchFamily="18" charset="0"/>
              </a:rPr>
            </a:br>
            <a:endParaRPr lang="en-US" sz="1200" b="0" i="0" dirty="0">
              <a:solidFill>
                <a:srgbClr val="212529"/>
              </a:solidFill>
              <a:effectLst/>
              <a:latin typeface="Times New Roman" panose="02020603050405020304" pitchFamily="18" charset="0"/>
              <a:cs typeface="Times New Roman" panose="02020603050405020304" pitchFamily="18" charset="0"/>
            </a:endParaRPr>
          </a:p>
          <a:p>
            <a:pPr algn="l"/>
            <a:r>
              <a:rPr lang="en-US" sz="1600" b="1" i="0" dirty="0">
                <a:solidFill>
                  <a:srgbClr val="212529"/>
                </a:solidFill>
                <a:effectLst/>
                <a:latin typeface="Times New Roman" panose="02020603050405020304" pitchFamily="18" charset="0"/>
                <a:cs typeface="Times New Roman" panose="02020603050405020304" pitchFamily="18" charset="0"/>
              </a:rPr>
              <a:t>Future Scope of Web Development</a:t>
            </a:r>
          </a:p>
          <a:p>
            <a:pPr algn="l"/>
            <a:r>
              <a:rPr lang="en-US" sz="1200" b="0" i="0" dirty="0">
                <a:solidFill>
                  <a:srgbClr val="212529"/>
                </a:solidFill>
                <a:effectLst/>
                <a:latin typeface="Times New Roman" panose="02020603050405020304" pitchFamily="18" charset="0"/>
                <a:cs typeface="Times New Roman" panose="02020603050405020304" pitchFamily="18" charset="0"/>
              </a:rPr>
              <a:t>With technologies like Machine Learning, Artificial Intelligence (AI), Data Science, and more rising day by day in terms of need and use, they can immensely help in the field of Web Development, thereby increasing the opportunities for Web Developers. No matter what requirements change the future holds, </a:t>
            </a:r>
            <a:r>
              <a:rPr lang="en-US" sz="1200" dirty="0">
                <a:latin typeface="Times New Roman" panose="02020603050405020304" pitchFamily="18" charset="0"/>
                <a:cs typeface="Times New Roman" panose="02020603050405020304" pitchFamily="18" charset="0"/>
              </a:rPr>
              <a:t>Web Developer Skills</a:t>
            </a:r>
            <a:r>
              <a:rPr lang="en-US" sz="1200" i="0" dirty="0">
                <a:effectLst/>
                <a:latin typeface="Times New Roman" panose="02020603050405020304" pitchFamily="18" charset="0"/>
                <a:cs typeface="Times New Roman" panose="02020603050405020304" pitchFamily="18" charset="0"/>
              </a:rPr>
              <a:t> </a:t>
            </a:r>
            <a:r>
              <a:rPr lang="en-US" sz="1200" b="0" i="0" dirty="0">
                <a:solidFill>
                  <a:srgbClr val="212529"/>
                </a:solidFill>
                <a:effectLst/>
                <a:latin typeface="Times New Roman" panose="02020603050405020304" pitchFamily="18" charset="0"/>
                <a:cs typeface="Times New Roman" panose="02020603050405020304" pitchFamily="18" charset="0"/>
              </a:rPr>
              <a:t>will always be in demand. Web Development offers some of the most secure and promising careers that you can opt for with numerous job opportunities available.</a:t>
            </a:r>
          </a:p>
        </p:txBody>
      </p:sp>
      <p:pic>
        <p:nvPicPr>
          <p:cNvPr id="3" name="Picture 2">
            <a:extLst>
              <a:ext uri="{FF2B5EF4-FFF2-40B4-BE49-F238E27FC236}">
                <a16:creationId xmlns:a16="http://schemas.microsoft.com/office/drawing/2014/main" id="{9C1F1B15-E987-B786-6BD5-1E6189BA7E18}"/>
              </a:ext>
            </a:extLst>
          </p:cNvPr>
          <p:cNvPicPr>
            <a:picLocks noChangeAspect="1"/>
          </p:cNvPicPr>
          <p:nvPr/>
        </p:nvPicPr>
        <p:blipFill>
          <a:blip r:embed="rId3"/>
          <a:stretch>
            <a:fillRect/>
          </a:stretch>
        </p:blipFill>
        <p:spPr>
          <a:xfrm>
            <a:off x="127730" y="212949"/>
            <a:ext cx="6602540" cy="9480102"/>
          </a:xfrm>
          <a:prstGeom prst="rect">
            <a:avLst/>
          </a:prstGeom>
        </p:spPr>
      </p:pic>
    </p:spTree>
    <p:extLst>
      <p:ext uri="{BB962C8B-B14F-4D97-AF65-F5344CB8AC3E}">
        <p14:creationId xmlns:p14="http://schemas.microsoft.com/office/powerpoint/2010/main" val="1794630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2EBC38-885F-E830-7B48-594356B95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8963" y="427912"/>
            <a:ext cx="1860074" cy="1031141"/>
          </a:xfrm>
          <a:prstGeom prst="rect">
            <a:avLst/>
          </a:prstGeom>
        </p:spPr>
      </p:pic>
      <p:sp>
        <p:nvSpPr>
          <p:cNvPr id="4" name="TextBox 3">
            <a:extLst>
              <a:ext uri="{FF2B5EF4-FFF2-40B4-BE49-F238E27FC236}">
                <a16:creationId xmlns:a16="http://schemas.microsoft.com/office/drawing/2014/main" id="{45E7CD72-C8CA-C62B-9BAD-196C84AB52A9}"/>
              </a:ext>
            </a:extLst>
          </p:cNvPr>
          <p:cNvSpPr txBox="1"/>
          <p:nvPr/>
        </p:nvSpPr>
        <p:spPr>
          <a:xfrm>
            <a:off x="2222340" y="1632557"/>
            <a:ext cx="3431892" cy="338554"/>
          </a:xfrm>
          <a:prstGeom prst="rect">
            <a:avLst/>
          </a:prstGeom>
          <a:noFill/>
        </p:spPr>
        <p:txBody>
          <a:bodyPr wrap="square">
            <a:spAutoFit/>
          </a:bodyPr>
          <a:lstStyle/>
          <a:p>
            <a:r>
              <a:rPr lang="en-US" sz="1600" b="1" u="sng" dirty="0">
                <a:solidFill>
                  <a:srgbClr val="C00000"/>
                </a:solidFill>
                <a:latin typeface="Times New Roman" panose="02020603050405020304" pitchFamily="18" charset="0"/>
                <a:cs typeface="Times New Roman" panose="02020603050405020304" pitchFamily="18" charset="0"/>
              </a:rPr>
              <a:t>PROJECT WORKFLOW</a:t>
            </a:r>
            <a:endParaRPr lang="en-IN" sz="1600" dirty="0"/>
          </a:p>
        </p:txBody>
      </p:sp>
      <p:sp>
        <p:nvSpPr>
          <p:cNvPr id="5" name="TextBox 4">
            <a:extLst>
              <a:ext uri="{FF2B5EF4-FFF2-40B4-BE49-F238E27FC236}">
                <a16:creationId xmlns:a16="http://schemas.microsoft.com/office/drawing/2014/main" id="{C11921CE-753C-463B-FBB2-D87657A49626}"/>
              </a:ext>
            </a:extLst>
          </p:cNvPr>
          <p:cNvSpPr txBox="1"/>
          <p:nvPr/>
        </p:nvSpPr>
        <p:spPr>
          <a:xfrm>
            <a:off x="507840" y="2144615"/>
            <a:ext cx="3429000" cy="338554"/>
          </a:xfrm>
          <a:prstGeom prst="rect">
            <a:avLst/>
          </a:prstGeom>
          <a:noFill/>
        </p:spPr>
        <p:txBody>
          <a:bodyPr wrap="square">
            <a:spAutoFit/>
          </a:bodyPr>
          <a:lstStyle/>
          <a:p>
            <a:r>
              <a:rPr lang="en-IN" sz="1600" b="1" i="0" dirty="0">
                <a:solidFill>
                  <a:srgbClr val="000000"/>
                </a:solidFill>
                <a:effectLst/>
                <a:latin typeface="Times New Roman" panose="02020603050405020304" pitchFamily="18" charset="0"/>
                <a:cs typeface="Times New Roman" panose="02020603050405020304" pitchFamily="18" charset="0"/>
              </a:rPr>
              <a:t>BACKGROUND OF PROJECT:</a:t>
            </a:r>
            <a:endParaRPr lang="en-IN" sz="1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BE4D6F6-546A-E0F0-9648-729DABB00BA0}"/>
              </a:ext>
            </a:extLst>
          </p:cNvPr>
          <p:cNvSpPr txBox="1"/>
          <p:nvPr/>
        </p:nvSpPr>
        <p:spPr>
          <a:xfrm>
            <a:off x="507840" y="2656673"/>
            <a:ext cx="5862480" cy="2492990"/>
          </a:xfrm>
          <a:prstGeom prst="rect">
            <a:avLst/>
          </a:prstGeom>
          <a:noFill/>
        </p:spPr>
        <p:txBody>
          <a:bodyPr wrap="square">
            <a:spAutoFit/>
          </a:bodyPr>
          <a:lstStyle/>
          <a:p>
            <a:pPr algn="l"/>
            <a:r>
              <a:rPr lang="en-US" sz="1200" b="0" i="0" dirty="0">
                <a:solidFill>
                  <a:srgbClr val="000000"/>
                </a:solidFill>
                <a:effectLst/>
                <a:latin typeface="Times New Roman" panose="02020603050405020304" pitchFamily="18" charset="0"/>
                <a:cs typeface="Times New Roman" panose="02020603050405020304" pitchFamily="18" charset="0"/>
              </a:rPr>
              <a:t>Library Management System is an application which refers to library systems which are generally small or medium in size. It is used by librarian to manage the library using a computerized system where he/she can record various transactions like issue of books, return of books, addition of new books, addition of new students etc. Books and student maintenance modules are also included in this system which would keep track of the students using the library and also a detailed description about the books a library contains. With this computerized system there will be no loss of book record or member record which generally happens when a non computerized system is used.</a:t>
            </a:r>
          </a:p>
          <a:p>
            <a:pPr algn="l"/>
            <a:r>
              <a:rPr lang="en-US" sz="1200" b="0" i="0" dirty="0">
                <a:solidFill>
                  <a:srgbClr val="000000"/>
                </a:solidFill>
                <a:effectLst/>
                <a:latin typeface="Times New Roman" panose="02020603050405020304" pitchFamily="18" charset="0"/>
                <a:cs typeface="Times New Roman" panose="02020603050405020304" pitchFamily="18" charset="0"/>
              </a:rPr>
              <a:t>        In addition, report module is also included in Library Management System. If user’s position is admin, the user is able to generate different kinds of reports like lists of students registered, list of books, issue and return reports. All these modules are able to help librarian to manage the library with more convenience and in a more efficient way as compared to library systems which are not computerized.</a:t>
            </a:r>
          </a:p>
        </p:txBody>
      </p:sp>
      <p:sp>
        <p:nvSpPr>
          <p:cNvPr id="9" name="TextBox 8">
            <a:extLst>
              <a:ext uri="{FF2B5EF4-FFF2-40B4-BE49-F238E27FC236}">
                <a16:creationId xmlns:a16="http://schemas.microsoft.com/office/drawing/2014/main" id="{15BA6479-0C50-AE5F-FA79-9FEC4C2E73F9}"/>
              </a:ext>
            </a:extLst>
          </p:cNvPr>
          <p:cNvSpPr txBox="1"/>
          <p:nvPr/>
        </p:nvSpPr>
        <p:spPr>
          <a:xfrm>
            <a:off x="507840" y="5231727"/>
            <a:ext cx="5359560" cy="4401205"/>
          </a:xfrm>
          <a:prstGeom prst="rect">
            <a:avLst/>
          </a:prstGeom>
          <a:noFill/>
        </p:spPr>
        <p:txBody>
          <a:bodyPr wrap="square">
            <a:spAutoFit/>
          </a:bodyPr>
          <a:lstStyle/>
          <a:p>
            <a:r>
              <a:rPr lang="en-IN" sz="1600" b="1" i="0" dirty="0">
                <a:solidFill>
                  <a:srgbClr val="000000"/>
                </a:solidFill>
                <a:effectLst/>
                <a:latin typeface="Times New Roman" panose="02020603050405020304" pitchFamily="18" charset="0"/>
                <a:cs typeface="Times New Roman" panose="02020603050405020304" pitchFamily="18" charset="0"/>
              </a:rPr>
              <a:t>SOFTWARE TOOLS USED</a:t>
            </a:r>
          </a:p>
          <a:p>
            <a:pPr algn="l"/>
            <a:r>
              <a:rPr lang="en-IN" sz="1600" b="1" dirty="0">
                <a:solidFill>
                  <a:srgbClr val="000000"/>
                </a:solidFill>
                <a:latin typeface="Times New Roman" panose="02020603050405020304" pitchFamily="18" charset="0"/>
                <a:cs typeface="Times New Roman" panose="02020603050405020304" pitchFamily="18" charset="0"/>
              </a:rPr>
              <a:t>   </a:t>
            </a:r>
            <a:r>
              <a:rPr lang="en-US" sz="1200" b="0" i="0" dirty="0">
                <a:solidFill>
                  <a:srgbClr val="000000"/>
                </a:solidFill>
                <a:effectLst/>
                <a:latin typeface="Times New Roman" panose="02020603050405020304" pitchFamily="18" charset="0"/>
                <a:cs typeface="Times New Roman" panose="02020603050405020304" pitchFamily="18" charset="0"/>
              </a:rPr>
              <a:t>The whole Project is divided in two parts the front end and the back end.</a:t>
            </a:r>
          </a:p>
          <a:p>
            <a:pPr algn="l"/>
            <a:r>
              <a:rPr lang="en-US" sz="1400" b="1" i="0" dirty="0">
                <a:solidFill>
                  <a:srgbClr val="000000"/>
                </a:solidFill>
                <a:effectLst/>
                <a:latin typeface="Times New Roman" panose="02020603050405020304" pitchFamily="18" charset="0"/>
                <a:cs typeface="Times New Roman" panose="02020603050405020304" pitchFamily="18" charset="0"/>
              </a:rPr>
              <a:t> Front end </a:t>
            </a:r>
          </a:p>
          <a:p>
            <a:pPr algn="l"/>
            <a:r>
              <a:rPr lang="en-US" sz="1400" b="1" dirty="0">
                <a:solidFill>
                  <a:srgbClr val="000000"/>
                </a:solidFill>
                <a:latin typeface="Times New Roman" panose="02020603050405020304" pitchFamily="18" charset="0"/>
                <a:cs typeface="Times New Roman" panose="02020603050405020304" pitchFamily="18" charset="0"/>
              </a:rPr>
              <a:t>    </a:t>
            </a:r>
            <a:r>
              <a:rPr lang="en-US" sz="1200" b="0" i="0" dirty="0">
                <a:solidFill>
                  <a:srgbClr val="000000"/>
                </a:solidFill>
                <a:effectLst/>
                <a:latin typeface="Times New Roman" panose="02020603050405020304" pitchFamily="18" charset="0"/>
                <a:cs typeface="Times New Roman" panose="02020603050405020304" pitchFamily="18" charset="0"/>
              </a:rPr>
              <a:t>The front end is designed using of HTML , PHP ,CSS, Java script</a:t>
            </a:r>
          </a:p>
          <a:p>
            <a:pPr algn="l"/>
            <a:r>
              <a:rPr lang="en-US" sz="1200" b="0" i="0" dirty="0">
                <a:solidFill>
                  <a:srgbClr val="000000"/>
                </a:solidFill>
                <a:effectLst/>
                <a:latin typeface="Times New Roman" panose="02020603050405020304" pitchFamily="18" charset="0"/>
                <a:cs typeface="Times New Roman" panose="02020603050405020304" pitchFamily="18" charset="0"/>
              </a:rPr>
              <a:t>HTML-</a:t>
            </a:r>
            <a:r>
              <a:rPr lang="en-US" sz="1200" b="1" i="0" dirty="0">
                <a:solidFill>
                  <a:srgbClr val="000000"/>
                </a:solidFill>
                <a:effectLst/>
                <a:latin typeface="Times New Roman" panose="02020603050405020304" pitchFamily="18" charset="0"/>
                <a:cs typeface="Times New Roman" panose="02020603050405020304" pitchFamily="18" charset="0"/>
              </a:rPr>
              <a:t>HTML</a:t>
            </a:r>
            <a:r>
              <a:rPr lang="en-US" sz="1200" dirty="0">
                <a:solidFill>
                  <a:srgbClr val="000000"/>
                </a:solidFill>
                <a:latin typeface="Times New Roman" panose="02020603050405020304" pitchFamily="18" charset="0"/>
                <a:cs typeface="Times New Roman" panose="02020603050405020304" pitchFamily="18" charset="0"/>
              </a:rPr>
              <a:t> </a:t>
            </a:r>
            <a:r>
              <a:rPr lang="en-US" sz="1200" b="0" i="0" dirty="0">
                <a:solidFill>
                  <a:srgbClr val="000000"/>
                </a:solidFill>
                <a:effectLst/>
                <a:latin typeface="Times New Roman" panose="02020603050405020304" pitchFamily="18" charset="0"/>
                <a:cs typeface="Times New Roman" panose="02020603050405020304" pitchFamily="18" charset="0"/>
              </a:rPr>
              <a:t>or </a:t>
            </a:r>
            <a:r>
              <a:rPr lang="en-US" sz="1200" b="1" i="0" dirty="0">
                <a:solidFill>
                  <a:srgbClr val="000000"/>
                </a:solidFill>
                <a:effectLst/>
                <a:latin typeface="Times New Roman" panose="02020603050405020304" pitchFamily="18" charset="0"/>
                <a:cs typeface="Times New Roman" panose="02020603050405020304" pitchFamily="18" charset="0"/>
              </a:rPr>
              <a:t>Hyper Text Markup Language</a:t>
            </a:r>
            <a:r>
              <a:rPr lang="en-US" sz="1200" b="0" i="0" dirty="0">
                <a:solidFill>
                  <a:srgbClr val="000000"/>
                </a:solidFill>
                <a:effectLst/>
                <a:latin typeface="Times New Roman" panose="02020603050405020304" pitchFamily="18" charset="0"/>
                <a:cs typeface="Times New Roman" panose="02020603050405020304" pitchFamily="18" charset="0"/>
              </a:rPr>
              <a:t> is the main markup language for creating web pages and other information that can be displayed in a web browser. HTML is written in the form of HTML elements consisting of tags enclosed in angle brackets (like &lt;html&gt;), within the web page content. HTML tags most commonly come in pairs like &lt;h1&gt; and</a:t>
            </a:r>
            <a:r>
              <a:rPr lang="en-US" sz="1200" dirty="0">
                <a:solidFill>
                  <a:srgbClr val="000000"/>
                </a:solidFill>
                <a:latin typeface="Times New Roman" panose="02020603050405020304" pitchFamily="18" charset="0"/>
                <a:cs typeface="Times New Roman" panose="02020603050405020304" pitchFamily="18" charset="0"/>
              </a:rPr>
              <a:t> </a:t>
            </a:r>
            <a:r>
              <a:rPr lang="en-US" sz="1200" b="0" i="0" dirty="0">
                <a:solidFill>
                  <a:srgbClr val="000000"/>
                </a:solidFill>
                <a:effectLst/>
                <a:latin typeface="Times New Roman" panose="02020603050405020304" pitchFamily="18" charset="0"/>
                <a:cs typeface="Times New Roman" panose="02020603050405020304" pitchFamily="18" charset="0"/>
              </a:rPr>
              <a:t>&lt;/h1&gt;,although some tags represent empty elements</a:t>
            </a:r>
          </a:p>
          <a:p>
            <a:pPr algn="l"/>
            <a:r>
              <a:rPr lang="en-US" sz="1200" b="0" i="0" dirty="0">
                <a:solidFill>
                  <a:srgbClr val="000000"/>
                </a:solidFill>
                <a:effectLst/>
                <a:latin typeface="Times New Roman" panose="02020603050405020304" pitchFamily="18" charset="0"/>
                <a:cs typeface="Times New Roman" panose="02020603050405020304" pitchFamily="18" charset="0"/>
              </a:rPr>
              <a:t> and so are unpaired, for example &lt;</a:t>
            </a:r>
            <a:r>
              <a:rPr lang="en-US" sz="1200" b="0" i="0" dirty="0" err="1">
                <a:solidFill>
                  <a:srgbClr val="000000"/>
                </a:solidFill>
                <a:effectLst/>
                <a:latin typeface="Times New Roman" panose="02020603050405020304" pitchFamily="18" charset="0"/>
                <a:cs typeface="Times New Roman" panose="02020603050405020304" pitchFamily="18" charset="0"/>
              </a:rPr>
              <a:t>img</a:t>
            </a:r>
            <a:r>
              <a:rPr lang="en-US" sz="1200" b="0" i="0" dirty="0">
                <a:solidFill>
                  <a:srgbClr val="000000"/>
                </a:solidFill>
                <a:effectLst/>
                <a:latin typeface="Times New Roman" panose="02020603050405020304" pitchFamily="18" charset="0"/>
                <a:cs typeface="Times New Roman" panose="02020603050405020304" pitchFamily="18" charset="0"/>
              </a:rPr>
              <a:t>&gt;. The first tag in a pair is the start tag, and the second tag is the end tag (they are also called opening tags and</a:t>
            </a:r>
            <a:r>
              <a:rPr lang="en-US" sz="1200" dirty="0">
                <a:solidFill>
                  <a:srgbClr val="000000"/>
                </a:solidFill>
                <a:latin typeface="Times New Roman" panose="02020603050405020304" pitchFamily="18" charset="0"/>
                <a:cs typeface="Times New Roman" panose="02020603050405020304" pitchFamily="18" charset="0"/>
              </a:rPr>
              <a:t> </a:t>
            </a:r>
            <a:r>
              <a:rPr lang="en-US" sz="1200" b="0" i="0" dirty="0">
                <a:solidFill>
                  <a:srgbClr val="000000"/>
                </a:solidFill>
                <a:effectLst/>
                <a:latin typeface="Times New Roman" panose="02020603050405020304" pitchFamily="18" charset="0"/>
                <a:cs typeface="Times New Roman" panose="02020603050405020304" pitchFamily="18" charset="0"/>
              </a:rPr>
              <a:t>closing tags). In between these tags web designers can add text, further tags, comments and other types of text-based content. The purpose of a web browser is to read HTML documents and compose them into visible or audible web pages. The browser does not display the HTML tags, but uses the tags to interpret the content of the page.HTML elements form the building blocks of all websites.HTML allows images and objects to be embedded and can be used to create interactive forms. It provides a means to create structured documents by denoting structural semantics for text such as headings, paragraphs, lists, links, quotes and other items. It can embed scripts written in languages such as JavaScript which affect the behavior of HTML webpages.  </a:t>
            </a:r>
          </a:p>
          <a:p>
            <a:endParaRPr lang="en-IN" sz="16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0C0EDF3F-2D35-6833-6E6B-15E4DF64C4C6}"/>
              </a:ext>
            </a:extLst>
          </p:cNvPr>
          <p:cNvPicPr>
            <a:picLocks noChangeAspect="1"/>
          </p:cNvPicPr>
          <p:nvPr/>
        </p:nvPicPr>
        <p:blipFill>
          <a:blip r:embed="rId3"/>
          <a:stretch>
            <a:fillRect/>
          </a:stretch>
        </p:blipFill>
        <p:spPr>
          <a:xfrm>
            <a:off x="127730" y="212949"/>
            <a:ext cx="6602540" cy="9480102"/>
          </a:xfrm>
          <a:prstGeom prst="rect">
            <a:avLst/>
          </a:prstGeom>
        </p:spPr>
      </p:pic>
    </p:spTree>
    <p:extLst>
      <p:ext uri="{BB962C8B-B14F-4D97-AF65-F5344CB8AC3E}">
        <p14:creationId xmlns:p14="http://schemas.microsoft.com/office/powerpoint/2010/main" val="520265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D58F47-C86F-A254-BFA6-2E52549900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5460" y="456656"/>
            <a:ext cx="1887080" cy="925104"/>
          </a:xfrm>
          <a:prstGeom prst="rect">
            <a:avLst/>
          </a:prstGeom>
        </p:spPr>
      </p:pic>
      <p:sp>
        <p:nvSpPr>
          <p:cNvPr id="4" name="TextBox 3">
            <a:extLst>
              <a:ext uri="{FF2B5EF4-FFF2-40B4-BE49-F238E27FC236}">
                <a16:creationId xmlns:a16="http://schemas.microsoft.com/office/drawing/2014/main" id="{171EF10E-8B21-4543-39A1-98317F247847}"/>
              </a:ext>
            </a:extLst>
          </p:cNvPr>
          <p:cNvSpPr txBox="1"/>
          <p:nvPr/>
        </p:nvSpPr>
        <p:spPr>
          <a:xfrm>
            <a:off x="720524" y="1482908"/>
            <a:ext cx="5416952" cy="8217634"/>
          </a:xfrm>
          <a:prstGeom prst="rect">
            <a:avLst/>
          </a:prstGeom>
          <a:noFill/>
        </p:spPr>
        <p:txBody>
          <a:bodyPr wrap="square">
            <a:spAutoFit/>
          </a:bodyPr>
          <a:lstStyle/>
          <a:p>
            <a:pPr algn="l"/>
            <a:r>
              <a:rPr lang="en-US" sz="1200" b="0" i="0" dirty="0">
                <a:solidFill>
                  <a:srgbClr val="000000"/>
                </a:solidFill>
                <a:effectLst/>
                <a:latin typeface="Times New Roman" panose="02020603050405020304" pitchFamily="18" charset="0"/>
                <a:cs typeface="Times New Roman" panose="02020603050405020304" pitchFamily="18" charset="0"/>
              </a:rPr>
              <a:t>CSS-</a:t>
            </a:r>
            <a:r>
              <a:rPr lang="en-US" sz="1200" b="1" i="0" dirty="0">
                <a:solidFill>
                  <a:srgbClr val="000000"/>
                </a:solidFill>
                <a:effectLst/>
                <a:latin typeface="Times New Roman" panose="02020603050405020304" pitchFamily="18" charset="0"/>
                <a:cs typeface="Times New Roman" panose="02020603050405020304" pitchFamily="18" charset="0"/>
              </a:rPr>
              <a:t>Cascading Style Sheets</a:t>
            </a:r>
            <a:r>
              <a:rPr lang="en-US" sz="1200" b="0" i="0" dirty="0">
                <a:solidFill>
                  <a:srgbClr val="000000"/>
                </a:solidFill>
                <a:effectLst/>
                <a:latin typeface="Times New Roman" panose="02020603050405020304" pitchFamily="18" charset="0"/>
                <a:cs typeface="Times New Roman" panose="02020603050405020304" pitchFamily="18" charset="0"/>
              </a:rPr>
              <a:t>(</a:t>
            </a:r>
            <a:r>
              <a:rPr lang="en-US" sz="1200" b="1" i="0" dirty="0">
                <a:solidFill>
                  <a:srgbClr val="000000"/>
                </a:solidFill>
                <a:effectLst/>
                <a:latin typeface="Times New Roman" panose="02020603050405020304" pitchFamily="18" charset="0"/>
                <a:cs typeface="Times New Roman" panose="02020603050405020304" pitchFamily="18" charset="0"/>
              </a:rPr>
              <a:t>CSS</a:t>
            </a:r>
            <a:r>
              <a:rPr lang="en-US" sz="1200" b="0" i="0" dirty="0">
                <a:solidFill>
                  <a:srgbClr val="000000"/>
                </a:solidFill>
                <a:effectLst/>
                <a:latin typeface="Times New Roman" panose="02020603050405020304" pitchFamily="18" charset="0"/>
                <a:cs typeface="Times New Roman" panose="02020603050405020304" pitchFamily="18" charset="0"/>
              </a:rPr>
              <a:t>) is a style sheet language used for describing the look and formatting of a document written in a markup language. While most often used to style web pages and interfaces written in HTML and XHTML, the language can be applied to any kind of XML document, including plain XML, SVG and XUL. CSS is a cornerstone specification of the web and almost all web pages use CSS style sheets to describe their presentation.CSS is designed primarily to enable the separation of document content from document presentation, including elements such as the layout, colors, and fonts. This separation can improve content accessibility, provide more flexibility and control in the specification of presentation characteristics, enable multiple pages to share formatting, and reduce complexity and repetition in the structural content (such as by allowing for table less web design).     CSS can also allow the same markup page to be presented in different styles for different rendering methods, such as on-screen, in print, by voice (when read out by a speech-based browser or screen reader) and on Braille-based, tactile devices. It can also be used to allow the web page to display differently depending on the screen size or device on which it is being viewed. While the author of a document typically links that document to a CSS file, readers can use a different style sheet, perhaps one on their own computer, to override the one the author has specified. However if the author or the reader did not link the document to a specific style sheet the default style of the browser will be applied. CSS specifies a priority scheme to determine which style rules apply if more than one rule matches against a particular element. In this so-called cascade, priorities or weights are calculated and assigned to rules, so that the results are predictable.</a:t>
            </a:r>
          </a:p>
          <a:p>
            <a:pPr algn="l"/>
            <a:endParaRPr lang="en-US" sz="1200" dirty="0">
              <a:solidFill>
                <a:srgbClr val="000000"/>
              </a:solidFill>
              <a:latin typeface="Times New Roman" panose="02020603050405020304" pitchFamily="18" charset="0"/>
              <a:cs typeface="Times New Roman" panose="02020603050405020304" pitchFamily="18" charset="0"/>
            </a:endParaRPr>
          </a:p>
          <a:p>
            <a:pPr algn="l"/>
            <a:r>
              <a:rPr lang="en-US" sz="1200" b="0" i="0" dirty="0">
                <a:solidFill>
                  <a:srgbClr val="000000"/>
                </a:solidFill>
                <a:effectLst/>
                <a:latin typeface="Times New Roman" panose="02020603050405020304" pitchFamily="18" charset="0"/>
                <a:cs typeface="Times New Roman" panose="02020603050405020304" pitchFamily="18" charset="0"/>
              </a:rPr>
              <a:t>JAVA SCRIPT-</a:t>
            </a:r>
            <a:r>
              <a:rPr lang="en-US" sz="1200" b="1" i="0" dirty="0">
                <a:solidFill>
                  <a:srgbClr val="000000"/>
                </a:solidFill>
                <a:effectLst/>
                <a:latin typeface="Times New Roman" panose="02020603050405020304" pitchFamily="18" charset="0"/>
                <a:cs typeface="Times New Roman" panose="02020603050405020304" pitchFamily="18" charset="0"/>
              </a:rPr>
              <a:t>JavaScript</a:t>
            </a:r>
            <a:r>
              <a:rPr lang="en-US" sz="1200" b="0" i="0" dirty="0">
                <a:solidFill>
                  <a:srgbClr val="000000"/>
                </a:solidFill>
                <a:effectLst/>
                <a:latin typeface="Times New Roman" panose="02020603050405020304" pitchFamily="18" charset="0"/>
                <a:cs typeface="Times New Roman" panose="02020603050405020304" pitchFamily="18" charset="0"/>
              </a:rPr>
              <a:t>(</a:t>
            </a:r>
            <a:r>
              <a:rPr lang="en-US" sz="1200" b="1" i="0" dirty="0">
                <a:solidFill>
                  <a:srgbClr val="000000"/>
                </a:solidFill>
                <a:effectLst/>
                <a:latin typeface="Times New Roman" panose="02020603050405020304" pitchFamily="18" charset="0"/>
                <a:cs typeface="Times New Roman" panose="02020603050405020304" pitchFamily="18" charset="0"/>
              </a:rPr>
              <a:t>JS</a:t>
            </a:r>
            <a:r>
              <a:rPr lang="en-US" sz="1200" b="0" i="0" dirty="0">
                <a:solidFill>
                  <a:srgbClr val="000000"/>
                </a:solidFill>
                <a:effectLst/>
                <a:latin typeface="Times New Roman" panose="02020603050405020304" pitchFamily="18" charset="0"/>
                <a:cs typeface="Times New Roman" panose="02020603050405020304" pitchFamily="18" charset="0"/>
              </a:rPr>
              <a:t>) is a dynamic computer programming language. It is most commonly used as part of web browsers, whose implementations allow client-side scripts to interact with the user, control the browser, communicate asynchronously, and alter the document content that is displayed. It is also being used in server-side programming, game development and the creation of desktop and mobile applications. JavaScript is a prototype-based scripting language with dynamic typing and has first-class functions. Its syntax was influenced by C. JavaScript copies many names and naming conventions from Java, but the two languages are otherwise unrelated and have very different semantics. The key design principles within JavaScript are taken from the Self and Scheme programming languages. It is a multi-paradigm language, supporting object-oriented, imperative, and functional programming styles. The application of JavaScript to use outside of web pages</a:t>
            </a:r>
            <a:r>
              <a:rPr lang="en-US" sz="1200" dirty="0">
                <a:solidFill>
                  <a:srgbClr val="000000"/>
                </a:solidFill>
                <a:latin typeface="Times New Roman" panose="02020603050405020304" pitchFamily="18" charset="0"/>
                <a:cs typeface="Times New Roman" panose="02020603050405020304" pitchFamily="18" charset="0"/>
              </a:rPr>
              <a:t> </a:t>
            </a:r>
            <a:r>
              <a:rPr lang="en-US" sz="1200" b="0" i="0" dirty="0">
                <a:solidFill>
                  <a:srgbClr val="000000"/>
                </a:solidFill>
                <a:effectLst/>
                <a:latin typeface="Times New Roman" panose="02020603050405020304" pitchFamily="18" charset="0"/>
                <a:cs typeface="Times New Roman" panose="02020603050405020304" pitchFamily="18" charset="0"/>
              </a:rPr>
              <a:t>for example, in PDF documents, site-specific browsers, and desktop widgets</a:t>
            </a:r>
            <a:r>
              <a:rPr lang="en-US" sz="1200" dirty="0">
                <a:solidFill>
                  <a:srgbClr val="000000"/>
                </a:solidFill>
                <a:latin typeface="Times New Roman" panose="02020603050405020304" pitchFamily="18" charset="0"/>
                <a:cs typeface="Times New Roman" panose="02020603050405020304" pitchFamily="18" charset="0"/>
              </a:rPr>
              <a:t> </a:t>
            </a:r>
            <a:r>
              <a:rPr lang="en-US" sz="1200" b="0" i="0" dirty="0">
                <a:solidFill>
                  <a:srgbClr val="000000"/>
                </a:solidFill>
                <a:effectLst/>
                <a:latin typeface="Times New Roman" panose="02020603050405020304" pitchFamily="18" charset="0"/>
                <a:cs typeface="Times New Roman" panose="02020603050405020304" pitchFamily="18" charset="0"/>
              </a:rPr>
              <a:t>is also significant. Newer and faster JavaScript VMs and platforms built upon them (notably Node.js) have also increased the popularity of JavaScript for server-side web applications. On the client side, JavaScript  was traditionally implemented as an interpreted language but just-in-time compilation is now performed by recent (post-2012) browsers.</a:t>
            </a:r>
          </a:p>
          <a:p>
            <a:pPr algn="l"/>
            <a:endParaRPr lang="en-US" sz="1200" b="0" i="0" dirty="0">
              <a:solidFill>
                <a:srgbClr val="000000"/>
              </a:solidFill>
              <a:effectLst/>
              <a:latin typeface="Times New Roman" panose="02020603050405020304" pitchFamily="18" charset="0"/>
              <a:cs typeface="Times New Roman" panose="02020603050405020304" pitchFamily="18" charset="0"/>
            </a:endParaRPr>
          </a:p>
          <a:p>
            <a:pPr algn="l"/>
            <a:endParaRPr lang="en-US" sz="1200" b="0" i="0" dirty="0">
              <a:solidFill>
                <a:srgbClr val="000000"/>
              </a:solidFill>
              <a:effectLst/>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259E8303-8BD2-2EF8-02B6-3B6B12BCB891}"/>
              </a:ext>
            </a:extLst>
          </p:cNvPr>
          <p:cNvPicPr>
            <a:picLocks noChangeAspect="1"/>
          </p:cNvPicPr>
          <p:nvPr/>
        </p:nvPicPr>
        <p:blipFill>
          <a:blip r:embed="rId3"/>
          <a:stretch>
            <a:fillRect/>
          </a:stretch>
        </p:blipFill>
        <p:spPr>
          <a:xfrm>
            <a:off x="127730" y="212949"/>
            <a:ext cx="6602540" cy="9480102"/>
          </a:xfrm>
          <a:prstGeom prst="rect">
            <a:avLst/>
          </a:prstGeom>
        </p:spPr>
      </p:pic>
    </p:spTree>
    <p:extLst>
      <p:ext uri="{BB962C8B-B14F-4D97-AF65-F5344CB8AC3E}">
        <p14:creationId xmlns:p14="http://schemas.microsoft.com/office/powerpoint/2010/main" val="3610091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47DD40-75DB-CF0C-6E7F-3745E2157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460" y="563336"/>
            <a:ext cx="1887080" cy="1046112"/>
          </a:xfrm>
          <a:prstGeom prst="rect">
            <a:avLst/>
          </a:prstGeom>
        </p:spPr>
      </p:pic>
      <p:sp>
        <p:nvSpPr>
          <p:cNvPr id="4" name="TextBox 3">
            <a:extLst>
              <a:ext uri="{FF2B5EF4-FFF2-40B4-BE49-F238E27FC236}">
                <a16:creationId xmlns:a16="http://schemas.microsoft.com/office/drawing/2014/main" id="{F3933EF0-3837-E2AE-8EA5-4360A8738F6F}"/>
              </a:ext>
            </a:extLst>
          </p:cNvPr>
          <p:cNvSpPr txBox="1"/>
          <p:nvPr/>
        </p:nvSpPr>
        <p:spPr>
          <a:xfrm>
            <a:off x="674984" y="2223075"/>
            <a:ext cx="5286738" cy="7171194"/>
          </a:xfrm>
          <a:prstGeom prst="rect">
            <a:avLst/>
          </a:prstGeom>
          <a:noFill/>
        </p:spPr>
        <p:txBody>
          <a:bodyPr wrap="square">
            <a:spAutoFit/>
          </a:bodyPr>
          <a:lstStyle/>
          <a:p>
            <a:pPr algn="l"/>
            <a:r>
              <a:rPr lang="en-US" sz="1200" b="0" i="0" dirty="0">
                <a:solidFill>
                  <a:srgbClr val="000000"/>
                </a:solidFill>
                <a:effectLst/>
                <a:latin typeface="Times New Roman" panose="02020603050405020304" pitchFamily="18" charset="0"/>
                <a:cs typeface="Times New Roman" panose="02020603050405020304" pitchFamily="18" charset="0"/>
              </a:rPr>
              <a:t>PHP-</a:t>
            </a:r>
            <a:r>
              <a:rPr lang="en-US" sz="1200" b="1" i="0" dirty="0">
                <a:solidFill>
                  <a:srgbClr val="000000"/>
                </a:solidFill>
                <a:effectLst/>
                <a:latin typeface="Times New Roman" panose="02020603050405020304" pitchFamily="18" charset="0"/>
                <a:cs typeface="Times New Roman" panose="02020603050405020304" pitchFamily="18" charset="0"/>
              </a:rPr>
              <a:t>PHP</a:t>
            </a:r>
            <a:r>
              <a:rPr lang="en-US" sz="1200" b="0" i="0" dirty="0">
                <a:solidFill>
                  <a:srgbClr val="000000"/>
                </a:solidFill>
                <a:effectLst/>
                <a:latin typeface="Times New Roman" panose="02020603050405020304" pitchFamily="18" charset="0"/>
                <a:cs typeface="Times New Roman" panose="02020603050405020304" pitchFamily="18" charset="0"/>
              </a:rPr>
              <a:t> is a server-side scripting language designed for web development but also used as a general-purpose programming language. PHP is now installed on more than 244 million websites and 2.1 million webservers. Originally created by Rasmus Lerdorf in 1995, the reference implementation</a:t>
            </a:r>
            <a:r>
              <a:rPr lang="en-US" sz="1200" b="0" i="0" dirty="0">
                <a:solidFill>
                  <a:srgbClr val="0B0080"/>
                </a:solidFill>
                <a:effectLst/>
                <a:latin typeface="Times New Roman" panose="02020603050405020304" pitchFamily="18" charset="0"/>
                <a:cs typeface="Times New Roman" panose="02020603050405020304" pitchFamily="18" charset="0"/>
              </a:rPr>
              <a:t> </a:t>
            </a:r>
            <a:r>
              <a:rPr lang="en-US" sz="1200" b="0" i="0" dirty="0">
                <a:solidFill>
                  <a:srgbClr val="000000"/>
                </a:solidFill>
                <a:effectLst/>
                <a:latin typeface="Times New Roman" panose="02020603050405020304" pitchFamily="18" charset="0"/>
                <a:cs typeface="Times New Roman" panose="02020603050405020304" pitchFamily="18" charset="0"/>
              </a:rPr>
              <a:t>of PHP is now produced by The PHP Group. While PHP originally stood for Personal Home Page, it now stands for PHP: Hypertext Preprocessor , a recursive backronym. PHP code is interpreted by a webserver with a PHP processor module, which generates the resulting webpage: PHP commands can be embedded directly into an HTML source document rather than calling an external file to process data. It has also evolved to include a command-line interface capability and can be used in standalone graphical applications.</a:t>
            </a:r>
          </a:p>
          <a:p>
            <a:pPr algn="l"/>
            <a:r>
              <a:rPr lang="en-US" sz="1200" b="0" i="0" dirty="0">
                <a:solidFill>
                  <a:srgbClr val="000000"/>
                </a:solidFill>
                <a:effectLst/>
                <a:latin typeface="Times New Roman" panose="02020603050405020304" pitchFamily="18" charset="0"/>
                <a:cs typeface="Times New Roman" panose="02020603050405020304" pitchFamily="18" charset="0"/>
              </a:rPr>
              <a:t> </a:t>
            </a:r>
          </a:p>
          <a:p>
            <a:pPr algn="l"/>
            <a:r>
              <a:rPr lang="en-US" sz="1200" b="0" i="0" dirty="0">
                <a:solidFill>
                  <a:srgbClr val="000000"/>
                </a:solidFill>
                <a:effectLst/>
                <a:latin typeface="Times New Roman" panose="02020603050405020304" pitchFamily="18" charset="0"/>
                <a:cs typeface="Times New Roman" panose="02020603050405020304" pitchFamily="18" charset="0"/>
              </a:rPr>
              <a:t>PHP is free software released under the PHP License. PHP can be deployed on most web servers and also as a standalone shell on almost every operating system and platform, free of charge.</a:t>
            </a:r>
          </a:p>
          <a:p>
            <a:pPr algn="l"/>
            <a:r>
              <a:rPr lang="en-US" sz="1400" b="1" i="0" dirty="0">
                <a:solidFill>
                  <a:srgbClr val="000000"/>
                </a:solidFill>
                <a:effectLst/>
                <a:latin typeface="Times New Roman" panose="02020603050405020304" pitchFamily="18" charset="0"/>
                <a:cs typeface="Times New Roman" panose="02020603050405020304" pitchFamily="18" charset="0"/>
              </a:rPr>
              <a:t>BACK END</a:t>
            </a:r>
          </a:p>
          <a:p>
            <a:pPr algn="l"/>
            <a:r>
              <a:rPr lang="en-US" sz="1400" b="1" dirty="0">
                <a:solidFill>
                  <a:srgbClr val="000000"/>
                </a:solidFill>
                <a:latin typeface="Times New Roman" panose="02020603050405020304" pitchFamily="18" charset="0"/>
                <a:cs typeface="Times New Roman" panose="02020603050405020304" pitchFamily="18" charset="0"/>
              </a:rPr>
              <a:t>   </a:t>
            </a:r>
            <a:r>
              <a:rPr lang="en-US" sz="1400" b="1" i="0" dirty="0">
                <a:solidFill>
                  <a:srgbClr val="000000"/>
                </a:solidFill>
                <a:effectLst/>
                <a:latin typeface="Times New Roman" panose="02020603050405020304" pitchFamily="18" charset="0"/>
                <a:cs typeface="Times New Roman" panose="02020603050405020304" pitchFamily="18" charset="0"/>
              </a:rPr>
              <a:t> </a:t>
            </a:r>
            <a:r>
              <a:rPr lang="en-US" sz="1200" b="0" i="0" dirty="0">
                <a:solidFill>
                  <a:srgbClr val="000000"/>
                </a:solidFill>
                <a:effectLst/>
                <a:latin typeface="Times New Roman" panose="02020603050405020304" pitchFamily="18" charset="0"/>
                <a:cs typeface="Times New Roman" panose="02020603050405020304" pitchFamily="18" charset="0"/>
              </a:rPr>
              <a:t>The back end is designed using MySQL which is used to design the databases.</a:t>
            </a:r>
          </a:p>
          <a:p>
            <a:pPr algn="l"/>
            <a:r>
              <a:rPr lang="en-US" sz="1200" b="0" i="0" dirty="0">
                <a:solidFill>
                  <a:srgbClr val="000000"/>
                </a:solidFill>
                <a:effectLst/>
                <a:latin typeface="Times New Roman" panose="02020603050405020304" pitchFamily="18" charset="0"/>
                <a:cs typeface="Times New Roman" panose="02020603050405020304" pitchFamily="18" charset="0"/>
              </a:rPr>
              <a:t>MYSQL-</a:t>
            </a:r>
            <a:r>
              <a:rPr lang="en-US" sz="1200" b="1" i="0" dirty="0">
                <a:solidFill>
                  <a:srgbClr val="000000"/>
                </a:solidFill>
                <a:effectLst/>
                <a:latin typeface="Times New Roman" panose="02020603050405020304" pitchFamily="18" charset="0"/>
                <a:cs typeface="Times New Roman" panose="02020603050405020304" pitchFamily="18" charset="0"/>
              </a:rPr>
              <a:t>MySQL</a:t>
            </a:r>
            <a:r>
              <a:rPr lang="en-US" sz="1200" b="0" i="0" dirty="0">
                <a:solidFill>
                  <a:srgbClr val="000000"/>
                </a:solidFill>
                <a:effectLst/>
                <a:latin typeface="Times New Roman" panose="02020603050405020304" pitchFamily="18" charset="0"/>
                <a:cs typeface="Times New Roman" panose="02020603050405020304" pitchFamily="18" charset="0"/>
              </a:rPr>
              <a:t>("My S-Q-L", officially, but also called "My Sequel") is (as of July 2013) the world's second most widely used open-source relational database management system (RDBMS). It is named after co-founder Michael Widenius daughter, My. The SQL phrase stands for Structured Query Language. The MySQL development project has made its source code available under the terms of the GNU General Public License, as well as under a variety of proprietary agreements. MySQL was owned and sponsored by a single for-profit firm, the Swedish company MySQL AB, now owned by Oracle Corporation. MySQL is a popular choice of database for use in web applications, and is a central component of the widely used LAMP open source web application software stack (and other 'AMP' stacks). LAMP is an acronym for "Linux, Apache, MySQL, Perl/PHP/Python." Free-software-open source projects that require </a:t>
            </a:r>
            <a:r>
              <a:rPr lang="en-US" sz="1200" b="0" i="0" dirty="0" err="1">
                <a:solidFill>
                  <a:srgbClr val="000000"/>
                </a:solidFill>
                <a:effectLst/>
                <a:latin typeface="Times New Roman" panose="02020603050405020304" pitchFamily="18" charset="0"/>
                <a:cs typeface="Times New Roman" panose="02020603050405020304" pitchFamily="18" charset="0"/>
              </a:rPr>
              <a:t>afull</a:t>
            </a:r>
            <a:r>
              <a:rPr lang="en-US" sz="1200" b="0" i="0" dirty="0">
                <a:solidFill>
                  <a:srgbClr val="000000"/>
                </a:solidFill>
                <a:effectLst/>
                <a:latin typeface="Times New Roman" panose="02020603050405020304" pitchFamily="18" charset="0"/>
                <a:cs typeface="Times New Roman" panose="02020603050405020304" pitchFamily="18" charset="0"/>
              </a:rPr>
              <a:t>-featured database management system often use MySQL. For commercial use, several paid editions are available, and offer additional functionality. Applications which use MySQL databases </a:t>
            </a:r>
            <a:r>
              <a:rPr lang="en-IN" sz="1200" b="0" i="0" dirty="0">
                <a:solidFill>
                  <a:srgbClr val="000000"/>
                </a:solidFill>
                <a:effectLst/>
                <a:latin typeface="Times New Roman" panose="02020603050405020304" pitchFamily="18" charset="0"/>
                <a:cs typeface="Times New Roman" panose="02020603050405020304" pitchFamily="18" charset="0"/>
              </a:rPr>
              <a:t>include: TYPO3, MODx, Joomla, WordPress, phpBB, MyBB, Drupal and other software. MySQL is also used in many high-profile, large-scale websites, including Wikipedia, Google (though not for searches), Facebook, Twitter, Flickr, and YouTube.</a:t>
            </a:r>
          </a:p>
          <a:p>
            <a:pPr marL="171450" indent="-171450" algn="l">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XAMP </a:t>
            </a:r>
            <a:r>
              <a:rPr lang="en-IN" sz="1200" dirty="0">
                <a:latin typeface="Times New Roman" panose="02020603050405020304" pitchFamily="18" charset="0"/>
                <a:ea typeface="Calibri" panose="020F0502020204030204" pitchFamily="34" charset="0"/>
                <a:cs typeface="Times New Roman" panose="02020603050405020304" pitchFamily="18" charset="0"/>
              </a:rPr>
              <a:t>is used </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for localhost server and MYSQL for database.</a:t>
            </a:r>
          </a:p>
          <a:p>
            <a:pPr marL="171450" indent="-171450" algn="l">
              <a:buFont typeface="Arial" panose="020B0604020202020204" pitchFamily="34" charset="0"/>
              <a:buChar char="•"/>
            </a:pPr>
            <a:r>
              <a:rPr lang="en-IN" sz="1200" b="0" i="0" dirty="0">
                <a:solidFill>
                  <a:srgbClr val="000000"/>
                </a:solidFill>
                <a:latin typeface="Times New Roman" panose="02020603050405020304" pitchFamily="18" charset="0"/>
                <a:cs typeface="Times New Roman" panose="02020603050405020304" pitchFamily="18" charset="0"/>
              </a:rPr>
              <a:t>Bootstrap framework for a user</a:t>
            </a:r>
            <a:r>
              <a:rPr lang="en-IN" sz="1200" dirty="0">
                <a:solidFill>
                  <a:srgbClr val="000000"/>
                </a:solidFill>
                <a:latin typeface="Times New Roman" panose="02020603050405020304" pitchFamily="18" charset="0"/>
                <a:cs typeface="Times New Roman" panose="02020603050405020304" pitchFamily="18" charset="0"/>
              </a:rPr>
              <a:t> friendly website.</a:t>
            </a:r>
            <a:endParaRPr lang="en-US" sz="1200" b="0" i="0" dirty="0">
              <a:solidFill>
                <a:srgbClr val="000000"/>
              </a:solidFill>
              <a:effectLst/>
              <a:latin typeface="Times New Roman" panose="02020603050405020304" pitchFamily="18" charset="0"/>
              <a:cs typeface="Times New Roman" panose="02020603050405020304" pitchFamily="18" charset="0"/>
            </a:endParaRPr>
          </a:p>
          <a:p>
            <a:pPr algn="l"/>
            <a:endParaRPr lang="en-US" sz="1200" b="0" i="0" dirty="0">
              <a:solidFill>
                <a:srgbClr val="000000"/>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F548D83-6597-B902-0755-225ADFAC7500}"/>
              </a:ext>
            </a:extLst>
          </p:cNvPr>
          <p:cNvPicPr>
            <a:picLocks noChangeAspect="1"/>
          </p:cNvPicPr>
          <p:nvPr/>
        </p:nvPicPr>
        <p:blipFill>
          <a:blip r:embed="rId3"/>
          <a:stretch>
            <a:fillRect/>
          </a:stretch>
        </p:blipFill>
        <p:spPr>
          <a:xfrm>
            <a:off x="127730" y="212949"/>
            <a:ext cx="6602540" cy="9480102"/>
          </a:xfrm>
          <a:prstGeom prst="rect">
            <a:avLst/>
          </a:prstGeom>
        </p:spPr>
      </p:pic>
    </p:spTree>
    <p:extLst>
      <p:ext uri="{BB962C8B-B14F-4D97-AF65-F5344CB8AC3E}">
        <p14:creationId xmlns:p14="http://schemas.microsoft.com/office/powerpoint/2010/main" val="3794127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E9FC39-E8CD-240D-0041-81292D00D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460" y="456656"/>
            <a:ext cx="1887080" cy="1046112"/>
          </a:xfrm>
          <a:prstGeom prst="rect">
            <a:avLst/>
          </a:prstGeom>
        </p:spPr>
      </p:pic>
      <p:pic>
        <p:nvPicPr>
          <p:cNvPr id="6" name="Picture 5">
            <a:extLst>
              <a:ext uri="{FF2B5EF4-FFF2-40B4-BE49-F238E27FC236}">
                <a16:creationId xmlns:a16="http://schemas.microsoft.com/office/drawing/2014/main" id="{011B35B1-0859-9264-4824-1F90FC827A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391" y="4822389"/>
            <a:ext cx="5771213" cy="3409156"/>
          </a:xfrm>
          <a:prstGeom prst="rect">
            <a:avLst/>
          </a:prstGeom>
        </p:spPr>
      </p:pic>
      <p:sp>
        <p:nvSpPr>
          <p:cNvPr id="8" name="TextBox 7">
            <a:extLst>
              <a:ext uri="{FF2B5EF4-FFF2-40B4-BE49-F238E27FC236}">
                <a16:creationId xmlns:a16="http://schemas.microsoft.com/office/drawing/2014/main" id="{799F6D4A-D058-C4C1-6CA6-384B0DC3B192}"/>
              </a:ext>
            </a:extLst>
          </p:cNvPr>
          <p:cNvSpPr txBox="1"/>
          <p:nvPr/>
        </p:nvSpPr>
        <p:spPr>
          <a:xfrm>
            <a:off x="543393" y="2168561"/>
            <a:ext cx="3434860" cy="338041"/>
          </a:xfrm>
          <a:prstGeom prst="rect">
            <a:avLst/>
          </a:prstGeom>
          <a:noFill/>
        </p:spPr>
        <p:txBody>
          <a:bodyPr wrap="square">
            <a:spAutoFit/>
          </a:bodyPr>
          <a:lstStyle/>
          <a:p>
            <a:pPr>
              <a:lnSpc>
                <a:spcPct val="107000"/>
              </a:lnSpc>
              <a:spcAft>
                <a:spcPts val="800"/>
              </a:spcAft>
            </a:pPr>
            <a:r>
              <a:rPr lang="en-IN" sz="1600" b="1" u="sng" dirty="0">
                <a:effectLst/>
                <a:latin typeface="Times New Roman" panose="02020603050405020304" pitchFamily="18" charset="0"/>
                <a:ea typeface="Calibri" panose="020F0502020204030204" pitchFamily="34" charset="0"/>
                <a:cs typeface="Times New Roman" panose="02020603050405020304" pitchFamily="18" charset="0"/>
              </a:rPr>
              <a:t>REGISTRATION PAGE</a:t>
            </a: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10" name="TextBox 9">
            <a:extLst>
              <a:ext uri="{FF2B5EF4-FFF2-40B4-BE49-F238E27FC236}">
                <a16:creationId xmlns:a16="http://schemas.microsoft.com/office/drawing/2014/main" id="{B2625254-82E3-3842-7057-1078E6898C08}"/>
              </a:ext>
            </a:extLst>
          </p:cNvPr>
          <p:cNvSpPr txBox="1"/>
          <p:nvPr/>
        </p:nvSpPr>
        <p:spPr>
          <a:xfrm>
            <a:off x="543392" y="2818580"/>
            <a:ext cx="5771213" cy="1767279"/>
          </a:xfrm>
          <a:prstGeom prst="rect">
            <a:avLst/>
          </a:prstGeom>
          <a:noFill/>
        </p:spPr>
        <p:txBody>
          <a:bodyPr wrap="square">
            <a:spAutoFit/>
          </a:bodyPr>
          <a:lstStyle/>
          <a:p>
            <a:pPr>
              <a:lnSpc>
                <a:spcPct val="150000"/>
              </a:lnSpc>
            </a:pPr>
            <a:r>
              <a:rPr lang="en-US" sz="1200" b="0" i="0" dirty="0">
                <a:solidFill>
                  <a:srgbClr val="000000"/>
                </a:solidFill>
                <a:effectLst/>
                <a:latin typeface="Times New Roman" panose="02020603050405020304" pitchFamily="18" charset="0"/>
                <a:cs typeface="Times New Roman" panose="02020603050405020304" pitchFamily="18" charset="0"/>
              </a:rPr>
              <a:t>This feature can be performed by all users to register new user to create account. </a:t>
            </a:r>
            <a:r>
              <a:rPr lang="en-US" sz="1400" b="1" i="0" dirty="0">
                <a:solidFill>
                  <a:srgbClr val="000000"/>
                </a:solidFill>
                <a:effectLst/>
                <a:latin typeface="Times New Roman" panose="02020603050405020304" pitchFamily="18" charset="0"/>
                <a:cs typeface="Times New Roman" panose="02020603050405020304" pitchFamily="18" charset="0"/>
              </a:rPr>
              <a:t>Functional requirements:</a:t>
            </a:r>
            <a:r>
              <a:rPr lang="en-US" sz="1200" b="0" i="0" dirty="0">
                <a:solidFill>
                  <a:srgbClr val="000000"/>
                </a:solidFill>
                <a:effectLst/>
                <a:latin typeface="Times New Roman" panose="02020603050405020304" pitchFamily="18" charset="0"/>
                <a:cs typeface="Times New Roman" panose="02020603050405020304" pitchFamily="18" charset="0"/>
              </a:rPr>
              <a:t>-</a:t>
            </a:r>
          </a:p>
          <a:p>
            <a:pPr marL="171450" indent="-171450">
              <a:lnSpc>
                <a:spcPct val="150000"/>
              </a:lnSpc>
              <a:buFont typeface="Arial" panose="020B0604020202020204" pitchFamily="34" charset="0"/>
              <a:buChar char="•"/>
            </a:pPr>
            <a:r>
              <a:rPr lang="en-US" sz="1200" b="0" i="0" dirty="0">
                <a:solidFill>
                  <a:srgbClr val="000000"/>
                </a:solidFill>
                <a:effectLst/>
                <a:latin typeface="Times New Roman" panose="02020603050405020304" pitchFamily="18" charset="0"/>
                <a:cs typeface="Times New Roman" panose="02020603050405020304" pitchFamily="18" charset="0"/>
              </a:rPr>
              <a:t>System must be able to verify information.</a:t>
            </a:r>
          </a:p>
          <a:p>
            <a:pPr marL="171450" indent="-171450">
              <a:lnSpc>
                <a:spcPct val="150000"/>
              </a:lnSpc>
              <a:buFont typeface="Arial" panose="020B0604020202020204" pitchFamily="34" charset="0"/>
              <a:buChar char="•"/>
            </a:pPr>
            <a:r>
              <a:rPr lang="en-US" sz="1200" b="0" i="0" dirty="0">
                <a:solidFill>
                  <a:srgbClr val="000000"/>
                </a:solidFill>
                <a:effectLst/>
                <a:latin typeface="Times New Roman" panose="02020603050405020304" pitchFamily="18" charset="0"/>
                <a:cs typeface="Times New Roman" panose="02020603050405020304" pitchFamily="18" charset="0"/>
              </a:rPr>
              <a:t>System must be able to delete information if information is wrong.</a:t>
            </a:r>
          </a:p>
          <a:p>
            <a:pPr marL="171450" indent="-171450">
              <a:lnSpc>
                <a:spcPct val="150000"/>
              </a:lnSpc>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rPr>
              <a:t>Attributes like First Name, Last Name, Username, Password, Email, Phone No are added and consists of a Sign Up Button.</a:t>
            </a:r>
            <a:endParaRPr lang="en-IN" sz="12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6535A0E1-6C58-FCB3-2978-0FB73231CAC6}"/>
              </a:ext>
            </a:extLst>
          </p:cNvPr>
          <p:cNvPicPr>
            <a:picLocks noChangeAspect="1"/>
          </p:cNvPicPr>
          <p:nvPr/>
        </p:nvPicPr>
        <p:blipFill>
          <a:blip r:embed="rId4"/>
          <a:stretch>
            <a:fillRect/>
          </a:stretch>
        </p:blipFill>
        <p:spPr>
          <a:xfrm>
            <a:off x="127727" y="212949"/>
            <a:ext cx="6602540" cy="9480102"/>
          </a:xfrm>
          <a:prstGeom prst="rect">
            <a:avLst/>
          </a:prstGeom>
        </p:spPr>
      </p:pic>
    </p:spTree>
    <p:extLst>
      <p:ext uri="{BB962C8B-B14F-4D97-AF65-F5344CB8AC3E}">
        <p14:creationId xmlns:p14="http://schemas.microsoft.com/office/powerpoint/2010/main" val="1994834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EEC64B-8C9E-311D-BDD9-04BE374E3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460" y="456656"/>
            <a:ext cx="1887080" cy="1046112"/>
          </a:xfrm>
          <a:prstGeom prst="rect">
            <a:avLst/>
          </a:prstGeom>
        </p:spPr>
      </p:pic>
      <p:pic>
        <p:nvPicPr>
          <p:cNvPr id="4" name="Picture 3">
            <a:extLst>
              <a:ext uri="{FF2B5EF4-FFF2-40B4-BE49-F238E27FC236}">
                <a16:creationId xmlns:a16="http://schemas.microsoft.com/office/drawing/2014/main" id="{09D7EA00-4838-ECF7-A635-FD38133E86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 y="5791619"/>
            <a:ext cx="5836920" cy="2993231"/>
          </a:xfrm>
          <a:prstGeom prst="rect">
            <a:avLst/>
          </a:prstGeom>
        </p:spPr>
      </p:pic>
      <p:sp>
        <p:nvSpPr>
          <p:cNvPr id="6" name="TextBox 5">
            <a:extLst>
              <a:ext uri="{FF2B5EF4-FFF2-40B4-BE49-F238E27FC236}">
                <a16:creationId xmlns:a16="http://schemas.microsoft.com/office/drawing/2014/main" id="{110CADC9-BD63-1887-1526-3AD3E5F319C2}"/>
              </a:ext>
            </a:extLst>
          </p:cNvPr>
          <p:cNvSpPr txBox="1"/>
          <p:nvPr/>
        </p:nvSpPr>
        <p:spPr>
          <a:xfrm>
            <a:off x="510540" y="2159184"/>
            <a:ext cx="5836920" cy="3157403"/>
          </a:xfrm>
          <a:prstGeom prst="rect">
            <a:avLst/>
          </a:prstGeom>
          <a:noFill/>
        </p:spPr>
        <p:txBody>
          <a:bodyPr wrap="square">
            <a:spAutoFit/>
          </a:bodyPr>
          <a:lstStyle/>
          <a:p>
            <a:pPr>
              <a:lnSpc>
                <a:spcPct val="150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LOGIN PAGE:</a:t>
            </a:r>
          </a:p>
          <a:p>
            <a:pPr>
              <a:lnSpc>
                <a:spcPct val="150000"/>
              </a:lnSpc>
              <a:spcAft>
                <a:spcPts val="800"/>
              </a:spcAft>
            </a:pPr>
            <a:endParaRPr lang="en-IN" sz="1200" b="1"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nSpc>
                <a:spcPct val="150000"/>
              </a:lnSpc>
              <a:spcAft>
                <a:spcPts val="800"/>
              </a:spcAft>
              <a:buFont typeface="Arial" panose="020B0604020202020204" pitchFamily="34" charset="0"/>
              <a:buChar char="•"/>
            </a:pPr>
            <a:r>
              <a:rPr lang="en-US" sz="1200" b="0" i="0" dirty="0">
                <a:solidFill>
                  <a:srgbClr val="444444"/>
                </a:solidFill>
                <a:effectLst/>
                <a:latin typeface="Times New Roman" panose="02020603050405020304" pitchFamily="18" charset="0"/>
                <a:cs typeface="Times New Roman" panose="02020603050405020304" pitchFamily="18" charset="0"/>
              </a:rPr>
              <a:t>This library management system must only allow a user with a valid id and password to become the beneficiary. </a:t>
            </a:r>
          </a:p>
          <a:p>
            <a:pPr marL="171450" indent="-171450">
              <a:lnSpc>
                <a:spcPct val="150000"/>
              </a:lnSpc>
              <a:spcAft>
                <a:spcPts val="800"/>
              </a:spcAft>
              <a:buFont typeface="Arial" panose="020B0604020202020204" pitchFamily="34" charset="0"/>
              <a:buChar char="•"/>
            </a:pPr>
            <a:r>
              <a:rPr lang="en-US" sz="1200" b="0" i="0" dirty="0">
                <a:solidFill>
                  <a:srgbClr val="444444"/>
                </a:solidFill>
                <a:effectLst/>
                <a:latin typeface="Times New Roman" panose="02020603050405020304" pitchFamily="18" charset="0"/>
                <a:cs typeface="Times New Roman" panose="02020603050405020304" pitchFamily="18" charset="0"/>
              </a:rPr>
              <a:t>After this authorization takes place, to know all are the levels a particular user can access to.</a:t>
            </a:r>
          </a:p>
          <a:p>
            <a:pPr marL="171450" indent="-171450">
              <a:lnSpc>
                <a:spcPct val="150000"/>
              </a:lnSpc>
              <a:spcAft>
                <a:spcPts val="800"/>
              </a:spcAft>
              <a:buFont typeface="Arial" panose="020B0604020202020204" pitchFamily="34" charset="0"/>
              <a:buChar char="•"/>
            </a:pPr>
            <a:r>
              <a:rPr lang="en-US" sz="1200" b="0" i="0" dirty="0">
                <a:solidFill>
                  <a:srgbClr val="444444"/>
                </a:solidFill>
                <a:effectLst/>
                <a:latin typeface="Times New Roman" panose="02020603050405020304" pitchFamily="18" charset="0"/>
                <a:cs typeface="Times New Roman" panose="02020603050405020304" pitchFamily="18" charset="0"/>
              </a:rPr>
              <a:t> Also, after finishing the work user must log out of the system to prevent the transaction from any intruder.</a:t>
            </a:r>
          </a:p>
          <a:p>
            <a:pPr marL="171450" indent="-171450">
              <a:lnSpc>
                <a:spcPct val="150000"/>
              </a:lnSpc>
              <a:spcAft>
                <a:spcPts val="800"/>
              </a:spcAft>
              <a:buFont typeface="Arial" panose="020B0604020202020204" pitchFamily="34" charset="0"/>
              <a:buChar char="•"/>
            </a:pPr>
            <a:r>
              <a:rPr lang="en-US" sz="1200" dirty="0">
                <a:solidFill>
                  <a:srgbClr val="444444"/>
                </a:solidFill>
                <a:latin typeface="Times New Roman" panose="02020603050405020304" pitchFamily="18" charset="0"/>
                <a:ea typeface="Calibri" panose="020F0502020204030204" pitchFamily="34" charset="0"/>
                <a:cs typeface="Times New Roman" panose="02020603050405020304" pitchFamily="18" charset="0"/>
              </a:rPr>
              <a:t>The attributes are Username, Password, and consists of a Login Button.</a:t>
            </a:r>
            <a:endParaRPr lang="en-IN" sz="12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1AAAC5F2-C584-DD58-AEA5-100E20254E8D}"/>
              </a:ext>
            </a:extLst>
          </p:cNvPr>
          <p:cNvPicPr>
            <a:picLocks noChangeAspect="1"/>
          </p:cNvPicPr>
          <p:nvPr/>
        </p:nvPicPr>
        <p:blipFill>
          <a:blip r:embed="rId4"/>
          <a:stretch>
            <a:fillRect/>
          </a:stretch>
        </p:blipFill>
        <p:spPr>
          <a:xfrm>
            <a:off x="127727" y="167978"/>
            <a:ext cx="6602540" cy="9480102"/>
          </a:xfrm>
          <a:prstGeom prst="rect">
            <a:avLst/>
          </a:prstGeom>
        </p:spPr>
      </p:pic>
    </p:spTree>
    <p:extLst>
      <p:ext uri="{BB962C8B-B14F-4D97-AF65-F5344CB8AC3E}">
        <p14:creationId xmlns:p14="http://schemas.microsoft.com/office/powerpoint/2010/main" val="132321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574147-9FE3-E4FD-3D33-98DCB38E81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460" y="456656"/>
            <a:ext cx="1887080" cy="1046112"/>
          </a:xfrm>
          <a:prstGeom prst="rect">
            <a:avLst/>
          </a:prstGeom>
        </p:spPr>
      </p:pic>
      <p:pic>
        <p:nvPicPr>
          <p:cNvPr id="4" name="Picture 3">
            <a:extLst>
              <a:ext uri="{FF2B5EF4-FFF2-40B4-BE49-F238E27FC236}">
                <a16:creationId xmlns:a16="http://schemas.microsoft.com/office/drawing/2014/main" id="{A4C7AB94-F488-10EF-DC5C-0AC1820E1B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246" y="2546027"/>
            <a:ext cx="5666282" cy="2982516"/>
          </a:xfrm>
          <a:prstGeom prst="rect">
            <a:avLst/>
          </a:prstGeom>
        </p:spPr>
      </p:pic>
      <p:sp>
        <p:nvSpPr>
          <p:cNvPr id="6" name="TextBox 5">
            <a:extLst>
              <a:ext uri="{FF2B5EF4-FFF2-40B4-BE49-F238E27FC236}">
                <a16:creationId xmlns:a16="http://schemas.microsoft.com/office/drawing/2014/main" id="{3D6E9005-B4BB-3455-0C9E-A7D61243F390}"/>
              </a:ext>
            </a:extLst>
          </p:cNvPr>
          <p:cNvSpPr txBox="1"/>
          <p:nvPr/>
        </p:nvSpPr>
        <p:spPr>
          <a:xfrm>
            <a:off x="650198" y="1754048"/>
            <a:ext cx="5666283" cy="642676"/>
          </a:xfrm>
          <a:prstGeom prst="rect">
            <a:avLst/>
          </a:prstGeom>
          <a:noFill/>
        </p:spPr>
        <p:txBody>
          <a:bodyPr wrap="square">
            <a:spAutoFit/>
          </a:bodyPr>
          <a:lstStyle/>
          <a:p>
            <a:pPr>
              <a:lnSpc>
                <a:spcPct val="107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PROFILE PAGE:</a:t>
            </a:r>
          </a:p>
          <a:p>
            <a:pPr marL="285750" indent="-285750">
              <a:lnSpc>
                <a:spcPct val="107000"/>
              </a:lnSpc>
              <a:spcAft>
                <a:spcPts val="800"/>
              </a:spcAft>
              <a:buFont typeface="Arial" panose="020B0604020202020204" pitchFamily="34" charset="0"/>
              <a:buChar char="•"/>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Profile Page consists of all the information related to the user.</a:t>
            </a:r>
          </a:p>
        </p:txBody>
      </p:sp>
      <p:pic>
        <p:nvPicPr>
          <p:cNvPr id="8" name="Picture 7">
            <a:extLst>
              <a:ext uri="{FF2B5EF4-FFF2-40B4-BE49-F238E27FC236}">
                <a16:creationId xmlns:a16="http://schemas.microsoft.com/office/drawing/2014/main" id="{1AC936A0-5730-6410-8B9F-41B7C9E14C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246" y="6319737"/>
            <a:ext cx="5666282" cy="2824263"/>
          </a:xfrm>
          <a:prstGeom prst="rect">
            <a:avLst/>
          </a:prstGeom>
        </p:spPr>
      </p:pic>
      <p:sp>
        <p:nvSpPr>
          <p:cNvPr id="10" name="TextBox 9">
            <a:extLst>
              <a:ext uri="{FF2B5EF4-FFF2-40B4-BE49-F238E27FC236}">
                <a16:creationId xmlns:a16="http://schemas.microsoft.com/office/drawing/2014/main" id="{0D7C666A-35BD-8F52-8D10-9D5DB6024C92}"/>
              </a:ext>
            </a:extLst>
          </p:cNvPr>
          <p:cNvSpPr txBox="1"/>
          <p:nvPr/>
        </p:nvSpPr>
        <p:spPr>
          <a:xfrm>
            <a:off x="650198" y="5752105"/>
            <a:ext cx="3425252" cy="344069"/>
          </a:xfrm>
          <a:prstGeom prst="rect">
            <a:avLst/>
          </a:prstGeom>
          <a:noFill/>
        </p:spPr>
        <p:txBody>
          <a:bodyPr wrap="square">
            <a:spAutoFit/>
          </a:bodyPr>
          <a:lstStyle/>
          <a:p>
            <a:pPr>
              <a:lnSpc>
                <a:spcPct val="107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MENU:</a:t>
            </a:r>
          </a:p>
        </p:txBody>
      </p:sp>
      <p:pic>
        <p:nvPicPr>
          <p:cNvPr id="11" name="Picture 10">
            <a:extLst>
              <a:ext uri="{FF2B5EF4-FFF2-40B4-BE49-F238E27FC236}">
                <a16:creationId xmlns:a16="http://schemas.microsoft.com/office/drawing/2014/main" id="{FE401B33-5F2A-093E-ECED-2CC453475C94}"/>
              </a:ext>
            </a:extLst>
          </p:cNvPr>
          <p:cNvPicPr>
            <a:picLocks noChangeAspect="1"/>
          </p:cNvPicPr>
          <p:nvPr/>
        </p:nvPicPr>
        <p:blipFill>
          <a:blip r:embed="rId5"/>
          <a:stretch>
            <a:fillRect/>
          </a:stretch>
        </p:blipFill>
        <p:spPr>
          <a:xfrm>
            <a:off x="127730" y="212949"/>
            <a:ext cx="6602540" cy="9480102"/>
          </a:xfrm>
          <a:prstGeom prst="rect">
            <a:avLst/>
          </a:prstGeom>
        </p:spPr>
      </p:pic>
    </p:spTree>
    <p:extLst>
      <p:ext uri="{BB962C8B-B14F-4D97-AF65-F5344CB8AC3E}">
        <p14:creationId xmlns:p14="http://schemas.microsoft.com/office/powerpoint/2010/main" val="3815511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DFB833-0448-0C09-CDA9-D7170860D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460" y="456656"/>
            <a:ext cx="1887080" cy="1046112"/>
          </a:xfrm>
          <a:prstGeom prst="rect">
            <a:avLst/>
          </a:prstGeom>
        </p:spPr>
      </p:pic>
      <p:pic>
        <p:nvPicPr>
          <p:cNvPr id="4" name="Picture 3">
            <a:extLst>
              <a:ext uri="{FF2B5EF4-FFF2-40B4-BE49-F238E27FC236}">
                <a16:creationId xmlns:a16="http://schemas.microsoft.com/office/drawing/2014/main" id="{83BD1E67-CF84-2053-0425-D2F17D6C11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482" y="2607923"/>
            <a:ext cx="6041036" cy="2946797"/>
          </a:xfrm>
          <a:prstGeom prst="rect">
            <a:avLst/>
          </a:prstGeom>
        </p:spPr>
      </p:pic>
      <p:sp>
        <p:nvSpPr>
          <p:cNvPr id="6" name="TextBox 5">
            <a:extLst>
              <a:ext uri="{FF2B5EF4-FFF2-40B4-BE49-F238E27FC236}">
                <a16:creationId xmlns:a16="http://schemas.microsoft.com/office/drawing/2014/main" id="{F8400916-5144-9467-05DF-FB55F584AE41}"/>
              </a:ext>
            </a:extLst>
          </p:cNvPr>
          <p:cNvSpPr txBox="1"/>
          <p:nvPr/>
        </p:nvSpPr>
        <p:spPr>
          <a:xfrm>
            <a:off x="297180" y="2105844"/>
            <a:ext cx="3429000" cy="338041"/>
          </a:xfrm>
          <a:prstGeom prst="rect">
            <a:avLst/>
          </a:prstGeom>
          <a:noFill/>
        </p:spPr>
        <p:txBody>
          <a:bodyPr wrap="square">
            <a:spAutoFit/>
          </a:bodyPr>
          <a:lstStyle/>
          <a:p>
            <a:pPr>
              <a:lnSpc>
                <a:spcPct val="107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REQUEST OF BOOK:</a:t>
            </a:r>
          </a:p>
        </p:txBody>
      </p:sp>
      <p:sp>
        <p:nvSpPr>
          <p:cNvPr id="8" name="TextBox 7">
            <a:extLst>
              <a:ext uri="{FF2B5EF4-FFF2-40B4-BE49-F238E27FC236}">
                <a16:creationId xmlns:a16="http://schemas.microsoft.com/office/drawing/2014/main" id="{8C246132-B672-FB63-1EA0-AEA0A33D4144}"/>
              </a:ext>
            </a:extLst>
          </p:cNvPr>
          <p:cNvSpPr txBox="1"/>
          <p:nvPr/>
        </p:nvSpPr>
        <p:spPr>
          <a:xfrm>
            <a:off x="297180" y="5718758"/>
            <a:ext cx="3429000" cy="375552"/>
          </a:xfrm>
          <a:prstGeom prst="rect">
            <a:avLst/>
          </a:prstGeom>
          <a:noFill/>
        </p:spPr>
        <p:txBody>
          <a:bodyPr wrap="square">
            <a:spAutoFit/>
          </a:bodyPr>
          <a:lstStyle/>
          <a:p>
            <a:pPr>
              <a:lnSpc>
                <a:spcPct val="107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LIST OF BOOKS</a:t>
            </a:r>
            <a:r>
              <a:rPr lang="en-IN" sz="1800" dirty="0">
                <a:effectLst/>
                <a:latin typeface="Calibri" panose="020F0502020204030204" pitchFamily="34" charset="0"/>
                <a:ea typeface="Calibri" panose="020F0502020204030204" pitchFamily="34" charset="0"/>
                <a:cs typeface="Gautami" panose="020B0502040204020203" pitchFamily="34" charset="0"/>
              </a:rPr>
              <a:t>:</a:t>
            </a:r>
          </a:p>
        </p:txBody>
      </p:sp>
      <p:pic>
        <p:nvPicPr>
          <p:cNvPr id="10" name="Picture 9">
            <a:extLst>
              <a:ext uri="{FF2B5EF4-FFF2-40B4-BE49-F238E27FC236}">
                <a16:creationId xmlns:a16="http://schemas.microsoft.com/office/drawing/2014/main" id="{F1DC6FC1-2175-ABB1-A9C6-370D592B1A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597" y="6258348"/>
            <a:ext cx="5834921" cy="2709552"/>
          </a:xfrm>
          <a:prstGeom prst="rect">
            <a:avLst/>
          </a:prstGeom>
        </p:spPr>
      </p:pic>
      <p:pic>
        <p:nvPicPr>
          <p:cNvPr id="11" name="Picture 10">
            <a:extLst>
              <a:ext uri="{FF2B5EF4-FFF2-40B4-BE49-F238E27FC236}">
                <a16:creationId xmlns:a16="http://schemas.microsoft.com/office/drawing/2014/main" id="{39754206-E552-F3EB-3463-E3AFD4B349C2}"/>
              </a:ext>
            </a:extLst>
          </p:cNvPr>
          <p:cNvPicPr>
            <a:picLocks noChangeAspect="1"/>
          </p:cNvPicPr>
          <p:nvPr/>
        </p:nvPicPr>
        <p:blipFill>
          <a:blip r:embed="rId5"/>
          <a:stretch>
            <a:fillRect/>
          </a:stretch>
        </p:blipFill>
        <p:spPr>
          <a:xfrm>
            <a:off x="127727" y="167978"/>
            <a:ext cx="6602540" cy="9480102"/>
          </a:xfrm>
          <a:prstGeom prst="rect">
            <a:avLst/>
          </a:prstGeom>
        </p:spPr>
      </p:pic>
    </p:spTree>
    <p:extLst>
      <p:ext uri="{BB962C8B-B14F-4D97-AF65-F5344CB8AC3E}">
        <p14:creationId xmlns:p14="http://schemas.microsoft.com/office/powerpoint/2010/main" val="749766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11079" y="1195206"/>
            <a:ext cx="5064015" cy="584775"/>
          </a:xfrm>
          <a:prstGeom prst="rect">
            <a:avLst/>
          </a:prstGeom>
        </p:spPr>
        <p:txBody>
          <a:bodyPr wrap="none">
            <a:spAutoFit/>
          </a:bodyPr>
          <a:lstStyle/>
          <a:p>
            <a:pPr algn="ctr"/>
            <a:r>
              <a:rPr lang="en-IN" sz="3200" b="1" dirty="0">
                <a:latin typeface="Times New Roman" panose="02020603050405020304" pitchFamily="18" charset="0"/>
                <a:ea typeface="STLiti" panose="02010800040101010101" pitchFamily="2" charset="-122"/>
                <a:cs typeface="Times New Roman" panose="02020603050405020304" pitchFamily="18" charset="0"/>
              </a:rPr>
              <a:t>Advanced Academic Center</a:t>
            </a:r>
          </a:p>
        </p:txBody>
      </p:sp>
      <p:sp>
        <p:nvSpPr>
          <p:cNvPr id="10" name="Rectangle 9"/>
          <p:cNvSpPr/>
          <p:nvPr/>
        </p:nvSpPr>
        <p:spPr>
          <a:xfrm>
            <a:off x="234837" y="1700479"/>
            <a:ext cx="6388321" cy="307777"/>
          </a:xfrm>
          <a:prstGeom prst="rect">
            <a:avLst/>
          </a:prstGeom>
        </p:spPr>
        <p:txBody>
          <a:bodyPr wrap="square">
            <a:spAutoFit/>
          </a:bodyPr>
          <a:lstStyle/>
          <a:p>
            <a:pPr algn="ctr"/>
            <a:r>
              <a:rPr lang="en-IN" sz="1400" b="1" dirty="0">
                <a:latin typeface="Times New Roman" panose="02020603050405020304" pitchFamily="18" charset="0"/>
                <a:ea typeface="STLiti" panose="02010800040101010101" pitchFamily="2" charset="-122"/>
                <a:cs typeface="Times New Roman" panose="02020603050405020304" pitchFamily="18" charset="0"/>
              </a:rPr>
              <a:t>  ( A Center For Inter-Disciplinary Research )</a:t>
            </a:r>
            <a:endParaRPr lang="en-US" sz="1400" b="1" dirty="0">
              <a:latin typeface="Times New Roman" panose="02020603050405020304" pitchFamily="18" charset="0"/>
              <a:ea typeface="STLiti" panose="02010800040101010101" pitchFamily="2" charset="-122"/>
              <a:cs typeface="Times New Roman" panose="02020603050405020304" pitchFamily="18" charset="0"/>
            </a:endParaRPr>
          </a:p>
        </p:txBody>
      </p:sp>
      <p:sp>
        <p:nvSpPr>
          <p:cNvPr id="11" name="Rectangle 10"/>
          <p:cNvSpPr/>
          <p:nvPr/>
        </p:nvSpPr>
        <p:spPr>
          <a:xfrm>
            <a:off x="775848" y="2544309"/>
            <a:ext cx="5334475" cy="923330"/>
          </a:xfrm>
          <a:prstGeom prst="rect">
            <a:avLst/>
          </a:prstGeom>
        </p:spPr>
        <p:txBody>
          <a:bodyPr wrap="square">
            <a:spAutoFit/>
          </a:bodyPr>
          <a:lstStyle/>
          <a:p>
            <a:pPr algn="ctr"/>
            <a:r>
              <a:rPr lang="en-US" sz="1400" dirty="0">
                <a:latin typeface="Times New Roman" panose="02020603050405020304" pitchFamily="18" charset="0"/>
                <a:cs typeface="Times New Roman" panose="02020603050405020304" pitchFamily="18" charset="0"/>
              </a:rPr>
              <a:t>This is to certify that the project titled</a:t>
            </a:r>
          </a:p>
          <a:p>
            <a:pPr algn="ctr"/>
            <a:r>
              <a:rPr lang="en-US" sz="2600" b="1" dirty="0">
                <a:latin typeface="Times New Roman" panose="02020603050405020304" pitchFamily="18" charset="0"/>
                <a:cs typeface="Times New Roman" panose="02020603050405020304" pitchFamily="18" charset="0"/>
              </a:rPr>
              <a:t> </a:t>
            </a:r>
          </a:p>
          <a:p>
            <a:pPr algn="ctr"/>
            <a:r>
              <a:rPr lang="en-US" sz="1400" b="1" dirty="0">
                <a:latin typeface="Times New Roman" panose="02020603050405020304" pitchFamily="18" charset="0"/>
                <a:cs typeface="Times New Roman" panose="02020603050405020304" pitchFamily="18" charset="0"/>
              </a:rPr>
              <a:t>“FLIGHT FAIR PREDICTION USING RANDOM FOREST”</a:t>
            </a:r>
            <a:endParaRPr lang="en-SG" sz="1400"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endParaRPr>
          </a:p>
        </p:txBody>
      </p:sp>
      <p:sp>
        <p:nvSpPr>
          <p:cNvPr id="12" name="Rectangle 11"/>
          <p:cNvSpPr/>
          <p:nvPr/>
        </p:nvSpPr>
        <p:spPr>
          <a:xfrm>
            <a:off x="416901" y="3636146"/>
            <a:ext cx="6024195" cy="1384995"/>
          </a:xfrm>
          <a:prstGeom prst="rect">
            <a:avLst/>
          </a:prstGeom>
        </p:spPr>
        <p:txBody>
          <a:bodyPr wrap="square">
            <a:spAutoFit/>
          </a:bodyPr>
          <a:lstStyle/>
          <a:p>
            <a:pPr algn="ctr"/>
            <a:endParaRPr lang="en-US" sz="2400" dirty="0">
              <a:latin typeface="Times New Roman" panose="02020603050405020304" pitchFamily="18" charset="0"/>
              <a:cs typeface="Times New Roman" panose="02020603050405020304" pitchFamily="18" charset="0"/>
            </a:endParaRPr>
          </a:p>
          <a:p>
            <a:pPr algn="ctr"/>
            <a:br>
              <a:rPr lang="en-US" sz="24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is a bonafide work carried out by the following students in partial fulfilment of the requirements for Advanced Academic Center intern, submitted to the chair, A</a:t>
            </a:r>
            <a:r>
              <a:rPr lang="en-SG" altLang="en-US" sz="1200" dirty="0">
                <a:latin typeface="Times New Roman" panose="02020603050405020304" pitchFamily="18" charset="0"/>
                <a:cs typeface="Times New Roman" panose="02020603050405020304" pitchFamily="18" charset="0"/>
              </a:rPr>
              <a:t>AC </a:t>
            </a:r>
            <a:r>
              <a:rPr lang="en-US" sz="1200" dirty="0">
                <a:latin typeface="Times New Roman" panose="02020603050405020304" pitchFamily="18" charset="0"/>
                <a:cs typeface="Times New Roman" panose="02020603050405020304" pitchFamily="18" charset="0"/>
              </a:rPr>
              <a:t>during the academic year 2021-22.</a:t>
            </a:r>
          </a:p>
        </p:txBody>
      </p:sp>
      <p:graphicFrame>
        <p:nvGraphicFramePr>
          <p:cNvPr id="13" name="Table 12"/>
          <p:cNvGraphicFramePr>
            <a:graphicFrameLocks noGrp="1"/>
          </p:cNvGraphicFramePr>
          <p:nvPr>
            <p:extLst>
              <p:ext uri="{D42A27DB-BD31-4B8C-83A1-F6EECF244321}">
                <p14:modId xmlns:p14="http://schemas.microsoft.com/office/powerpoint/2010/main" val="2339347182"/>
              </p:ext>
            </p:extLst>
          </p:nvPr>
        </p:nvGraphicFramePr>
        <p:xfrm>
          <a:off x="390468" y="6096950"/>
          <a:ext cx="6105238" cy="2050763"/>
        </p:xfrm>
        <a:graphic>
          <a:graphicData uri="http://schemas.openxmlformats.org/drawingml/2006/table">
            <a:tbl>
              <a:tblPr firstRow="1" bandRow="1">
                <a:tableStyleId>{5C22544A-7EE6-4342-B048-85BDC9FD1C3A}</a:tableStyleId>
              </a:tblPr>
              <a:tblGrid>
                <a:gridCol w="2785927">
                  <a:extLst>
                    <a:ext uri="{9D8B030D-6E8A-4147-A177-3AD203B41FA5}">
                      <a16:colId xmlns:a16="http://schemas.microsoft.com/office/drawing/2014/main" val="20000"/>
                    </a:ext>
                  </a:extLst>
                </a:gridCol>
                <a:gridCol w="1926014">
                  <a:extLst>
                    <a:ext uri="{9D8B030D-6E8A-4147-A177-3AD203B41FA5}">
                      <a16:colId xmlns:a16="http://schemas.microsoft.com/office/drawing/2014/main" val="20001"/>
                    </a:ext>
                  </a:extLst>
                </a:gridCol>
                <a:gridCol w="1393297">
                  <a:extLst>
                    <a:ext uri="{9D8B030D-6E8A-4147-A177-3AD203B41FA5}">
                      <a16:colId xmlns:a16="http://schemas.microsoft.com/office/drawing/2014/main" val="20002"/>
                    </a:ext>
                  </a:extLst>
                </a:gridCol>
              </a:tblGrid>
              <a:tr h="475850">
                <a:tc>
                  <a:txBody>
                    <a:bodyPr/>
                    <a:lstStyle/>
                    <a:p>
                      <a:pPr algn="ctr"/>
                      <a:r>
                        <a:rPr lang="en-IN" sz="1600" b="1" dirty="0">
                          <a:latin typeface="+mn-lt"/>
                        </a:rPr>
                        <a:t>NAME</a:t>
                      </a:r>
                      <a:endParaRPr lang="en-US" sz="1600" b="1" dirty="0">
                        <a:latin typeface="+mn-lt"/>
                      </a:endParaRPr>
                    </a:p>
                  </a:txBody>
                  <a:tcPr marL="36000" marR="36000" marT="36000" marB="36000" anchor="ctr"/>
                </a:tc>
                <a:tc>
                  <a:txBody>
                    <a:bodyPr/>
                    <a:lstStyle/>
                    <a:p>
                      <a:pPr algn="ctr"/>
                      <a:r>
                        <a:rPr lang="en-IN" sz="1600" b="1" dirty="0">
                          <a:latin typeface="+mn-lt"/>
                        </a:rPr>
                        <a:t>ROLL</a:t>
                      </a:r>
                      <a:r>
                        <a:rPr lang="en-IN" sz="1600" b="1" baseline="0" dirty="0">
                          <a:latin typeface="+mn-lt"/>
                        </a:rPr>
                        <a:t> NO.</a:t>
                      </a:r>
                      <a:endParaRPr lang="en-US" sz="1600" b="1" dirty="0">
                        <a:latin typeface="+mn-lt"/>
                      </a:endParaRPr>
                    </a:p>
                  </a:txBody>
                  <a:tcPr marL="36000" marR="36000" marT="36000" marB="36000" anchor="ctr"/>
                </a:tc>
                <a:tc>
                  <a:txBody>
                    <a:bodyPr/>
                    <a:lstStyle/>
                    <a:p>
                      <a:pPr algn="ctr"/>
                      <a:r>
                        <a:rPr lang="en-IN" sz="1600" b="1" dirty="0">
                          <a:latin typeface="+mn-lt"/>
                        </a:rPr>
                        <a:t>BRANCH</a:t>
                      </a:r>
                      <a:endParaRPr lang="en-US" sz="1600" b="1" dirty="0">
                        <a:latin typeface="+mn-lt"/>
                      </a:endParaRPr>
                    </a:p>
                  </a:txBody>
                  <a:tcPr marL="36000" marR="36000" marT="36000" marB="36000" anchor="ctr"/>
                </a:tc>
                <a:extLst>
                  <a:ext uri="{0D108BD9-81ED-4DB2-BD59-A6C34878D82A}">
                    <a16:rowId xmlns:a16="http://schemas.microsoft.com/office/drawing/2014/main" val="10000"/>
                  </a:ext>
                </a:extLst>
              </a:tr>
              <a:tr h="524971">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mn-lt"/>
                        </a:rPr>
                        <a:t>MALLELA MOUNIKA REDDY</a:t>
                      </a:r>
                    </a:p>
                  </a:txBody>
                  <a:tcPr marL="36000" marR="36000" marT="36000" marB="3600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400" b="0" kern="1200" dirty="0">
                          <a:solidFill>
                            <a:schemeClr val="dk1"/>
                          </a:solidFill>
                          <a:effectLst/>
                          <a:latin typeface="+mn-lt"/>
                          <a:ea typeface="+mn-ea"/>
                          <a:cs typeface="+mn-cs"/>
                        </a:rPr>
                        <a:t>20241A12E7</a:t>
                      </a:r>
                      <a:endParaRPr lang="en-IN" sz="1400" b="0" dirty="0">
                        <a:effectLst/>
                        <a:latin typeface="+mn-lt"/>
                        <a:ea typeface="Calibri" panose="020F0502020204030204" pitchFamily="34" charset="0"/>
                      </a:endParaRPr>
                    </a:p>
                  </a:txBody>
                  <a:tcPr marL="36000" marR="36000" marT="36000" marB="3600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mn-lt"/>
                        </a:rPr>
                        <a:t>IT</a:t>
                      </a:r>
                    </a:p>
                  </a:txBody>
                  <a:tcPr marL="36000" marR="36000" marT="36000" marB="36000" anchor="ctr"/>
                </a:tc>
                <a:extLst>
                  <a:ext uri="{0D108BD9-81ED-4DB2-BD59-A6C34878D82A}">
                    <a16:rowId xmlns:a16="http://schemas.microsoft.com/office/drawing/2014/main" val="10003"/>
                  </a:ext>
                </a:extLst>
              </a:tr>
              <a:tr h="524971">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mn-lt"/>
                        </a:rPr>
                        <a:t>MEDISHETTY SUMANA</a:t>
                      </a:r>
                    </a:p>
                  </a:txBody>
                  <a:tcPr marL="36000" marR="36000" marT="36000" marB="3600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400" b="0" kern="1200" dirty="0">
                          <a:solidFill>
                            <a:schemeClr val="dk1"/>
                          </a:solidFill>
                          <a:effectLst/>
                          <a:latin typeface="+mn-lt"/>
                          <a:ea typeface="+mn-ea"/>
                          <a:cs typeface="+mn-cs"/>
                        </a:rPr>
                        <a:t>20241A12F1</a:t>
                      </a:r>
                      <a:endParaRPr lang="en-IN" sz="1400" b="0" dirty="0">
                        <a:effectLst/>
                        <a:latin typeface="+mn-lt"/>
                        <a:ea typeface="Calibri" panose="020F0502020204030204" pitchFamily="34" charset="0"/>
                      </a:endParaRPr>
                    </a:p>
                  </a:txBody>
                  <a:tcPr marL="36000" marR="36000" marT="36000" marB="3600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mn-lt"/>
                        </a:rPr>
                        <a:t>IT</a:t>
                      </a:r>
                    </a:p>
                  </a:txBody>
                  <a:tcPr marL="36000" marR="36000" marT="36000" marB="36000" anchor="ctr"/>
                </a:tc>
                <a:extLst>
                  <a:ext uri="{0D108BD9-81ED-4DB2-BD59-A6C34878D82A}">
                    <a16:rowId xmlns:a16="http://schemas.microsoft.com/office/drawing/2014/main" val="2017163711"/>
                  </a:ext>
                </a:extLst>
              </a:tr>
              <a:tr h="524971">
                <a:tc>
                  <a:txBody>
                    <a:bodyPr/>
                    <a:lstStyle/>
                    <a:p>
                      <a:pPr algn="ctr" fontAlgn="ctr"/>
                      <a:r>
                        <a:rPr lang="en-IN" sz="1400" b="0" i="0" u="none" strike="noStrike" dirty="0">
                          <a:solidFill>
                            <a:srgbClr val="000000"/>
                          </a:solidFill>
                          <a:effectLst/>
                          <a:latin typeface="+mn-lt"/>
                        </a:rPr>
                        <a:t>NIKHIL NYALAKANTI</a:t>
                      </a:r>
                    </a:p>
                  </a:txBody>
                  <a:tcPr marL="36000" marR="36000" marT="36000" marB="36000" anchor="ctr"/>
                </a:tc>
                <a:tc>
                  <a:txBody>
                    <a:bodyPr/>
                    <a:lstStyle/>
                    <a:p>
                      <a:pPr algn="ctr"/>
                      <a:r>
                        <a:rPr lang="en-IN" sz="1400" b="0" kern="1200" dirty="0">
                          <a:solidFill>
                            <a:schemeClr val="dk1"/>
                          </a:solidFill>
                          <a:effectLst/>
                          <a:latin typeface="+mn-lt"/>
                          <a:ea typeface="+mn-ea"/>
                          <a:cs typeface="+mn-cs"/>
                        </a:rPr>
                        <a:t>20241A12G0</a:t>
                      </a:r>
                      <a:endParaRPr lang="en-US" sz="1400" b="0" dirty="0">
                        <a:latin typeface="+mn-lt"/>
                      </a:endParaRPr>
                    </a:p>
                  </a:txBody>
                  <a:tcPr marL="36000" marR="36000" marT="36000" marB="36000" anchor="ctr"/>
                </a:tc>
                <a:tc>
                  <a:txBody>
                    <a:bodyPr/>
                    <a:lstStyle/>
                    <a:p>
                      <a:pPr algn="ctr" fontAlgn="ctr"/>
                      <a:r>
                        <a:rPr lang="en-IN" sz="1400" b="0" i="0" u="none" strike="noStrike" dirty="0">
                          <a:solidFill>
                            <a:srgbClr val="000000"/>
                          </a:solidFill>
                          <a:effectLst/>
                          <a:latin typeface="+mn-lt"/>
                        </a:rPr>
                        <a:t>IT</a:t>
                      </a:r>
                    </a:p>
                  </a:txBody>
                  <a:tcPr marL="36000" marR="36000" marT="36000" marB="36000" anchor="ctr"/>
                </a:tc>
                <a:extLst>
                  <a:ext uri="{0D108BD9-81ED-4DB2-BD59-A6C34878D82A}">
                    <a16:rowId xmlns:a16="http://schemas.microsoft.com/office/drawing/2014/main" val="443372718"/>
                  </a:ext>
                </a:extLst>
              </a:tr>
            </a:tbl>
          </a:graphicData>
        </a:graphic>
      </p:graphicFrame>
      <p:pic>
        <p:nvPicPr>
          <p:cNvPr id="3" name="Picture 2">
            <a:extLst>
              <a:ext uri="{FF2B5EF4-FFF2-40B4-BE49-F238E27FC236}">
                <a16:creationId xmlns:a16="http://schemas.microsoft.com/office/drawing/2014/main" id="{D4E165ED-7456-603E-A14C-337EA123D287}"/>
              </a:ext>
            </a:extLst>
          </p:cNvPr>
          <p:cNvPicPr>
            <a:picLocks noChangeAspect="1"/>
          </p:cNvPicPr>
          <p:nvPr/>
        </p:nvPicPr>
        <p:blipFill>
          <a:blip r:embed="rId2"/>
          <a:stretch>
            <a:fillRect/>
          </a:stretch>
        </p:blipFill>
        <p:spPr>
          <a:xfrm>
            <a:off x="127730" y="212949"/>
            <a:ext cx="6602540" cy="948010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89041-6593-6835-8E83-686151F21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460" y="563336"/>
            <a:ext cx="1887080" cy="1265464"/>
          </a:xfrm>
          <a:prstGeom prst="rect">
            <a:avLst/>
          </a:prstGeom>
        </p:spPr>
      </p:pic>
      <p:sp>
        <p:nvSpPr>
          <p:cNvPr id="4" name="TextBox 3">
            <a:extLst>
              <a:ext uri="{FF2B5EF4-FFF2-40B4-BE49-F238E27FC236}">
                <a16:creationId xmlns:a16="http://schemas.microsoft.com/office/drawing/2014/main" id="{741E0DB3-2132-E697-FF3D-8E6D51C2359C}"/>
              </a:ext>
            </a:extLst>
          </p:cNvPr>
          <p:cNvSpPr txBox="1"/>
          <p:nvPr/>
        </p:nvSpPr>
        <p:spPr>
          <a:xfrm>
            <a:off x="460947" y="2143194"/>
            <a:ext cx="3425252" cy="375552"/>
          </a:xfrm>
          <a:prstGeom prst="rect">
            <a:avLst/>
          </a:prstGeom>
          <a:noFill/>
        </p:spPr>
        <p:txBody>
          <a:bodyPr wrap="square">
            <a:spAutoFit/>
          </a:bodyPr>
          <a:lstStyle/>
          <a:p>
            <a:pPr>
              <a:lnSpc>
                <a:spcPct val="107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LIST OF STUDENTS</a:t>
            </a:r>
            <a:r>
              <a:rPr lang="en-IN" sz="1800" dirty="0">
                <a:effectLst/>
                <a:latin typeface="Calibri" panose="020F0502020204030204" pitchFamily="34" charset="0"/>
                <a:ea typeface="Calibri" panose="020F0502020204030204" pitchFamily="34" charset="0"/>
                <a:cs typeface="Gautami" panose="020B0502040204020203" pitchFamily="34" charset="0"/>
              </a:rPr>
              <a:t>:</a:t>
            </a:r>
          </a:p>
        </p:txBody>
      </p:sp>
      <p:pic>
        <p:nvPicPr>
          <p:cNvPr id="6" name="Picture 5">
            <a:extLst>
              <a:ext uri="{FF2B5EF4-FFF2-40B4-BE49-F238E27FC236}">
                <a16:creationId xmlns:a16="http://schemas.microsoft.com/office/drawing/2014/main" id="{DB5D68DA-E6E3-8F6B-A9D6-0C8FCF53E7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392" y="2833140"/>
            <a:ext cx="5647545" cy="3039666"/>
          </a:xfrm>
          <a:prstGeom prst="rect">
            <a:avLst/>
          </a:prstGeom>
        </p:spPr>
      </p:pic>
      <p:sp>
        <p:nvSpPr>
          <p:cNvPr id="8" name="TextBox 7">
            <a:extLst>
              <a:ext uri="{FF2B5EF4-FFF2-40B4-BE49-F238E27FC236}">
                <a16:creationId xmlns:a16="http://schemas.microsoft.com/office/drawing/2014/main" id="{C7110F8E-96D7-CD27-08D8-8B2F9DB360DD}"/>
              </a:ext>
            </a:extLst>
          </p:cNvPr>
          <p:cNvSpPr txBox="1"/>
          <p:nvPr/>
        </p:nvSpPr>
        <p:spPr>
          <a:xfrm>
            <a:off x="460947" y="5999424"/>
            <a:ext cx="3425252" cy="375552"/>
          </a:xfrm>
          <a:prstGeom prst="rect">
            <a:avLst/>
          </a:prstGeom>
          <a:noFill/>
        </p:spPr>
        <p:txBody>
          <a:bodyPr wrap="square">
            <a:spAutoFit/>
          </a:bodyPr>
          <a:lstStyle/>
          <a:p>
            <a:pPr>
              <a:lnSpc>
                <a:spcPct val="107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ADD NEW BOOKS</a:t>
            </a:r>
            <a:r>
              <a:rPr lang="en-IN" sz="1800" dirty="0">
                <a:effectLst/>
                <a:latin typeface="Calibri" panose="020F0502020204030204" pitchFamily="34" charset="0"/>
                <a:ea typeface="Calibri" panose="020F0502020204030204" pitchFamily="34" charset="0"/>
                <a:cs typeface="Gautami" panose="020B0502040204020203" pitchFamily="34" charset="0"/>
              </a:rPr>
              <a:t>:</a:t>
            </a:r>
          </a:p>
        </p:txBody>
      </p:sp>
      <p:pic>
        <p:nvPicPr>
          <p:cNvPr id="10" name="Picture 9">
            <a:extLst>
              <a:ext uri="{FF2B5EF4-FFF2-40B4-BE49-F238E27FC236}">
                <a16:creationId xmlns:a16="http://schemas.microsoft.com/office/drawing/2014/main" id="{7962C516-B6C8-3FCE-9FA4-BF6E5A1014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393" y="6374976"/>
            <a:ext cx="5647545" cy="2754034"/>
          </a:xfrm>
          <a:prstGeom prst="rect">
            <a:avLst/>
          </a:prstGeom>
        </p:spPr>
      </p:pic>
      <p:pic>
        <p:nvPicPr>
          <p:cNvPr id="11" name="Picture 10">
            <a:extLst>
              <a:ext uri="{FF2B5EF4-FFF2-40B4-BE49-F238E27FC236}">
                <a16:creationId xmlns:a16="http://schemas.microsoft.com/office/drawing/2014/main" id="{3CC1753E-9689-2608-C5BA-8BBA0AACF040}"/>
              </a:ext>
            </a:extLst>
          </p:cNvPr>
          <p:cNvPicPr>
            <a:picLocks noChangeAspect="1"/>
          </p:cNvPicPr>
          <p:nvPr/>
        </p:nvPicPr>
        <p:blipFill>
          <a:blip r:embed="rId5"/>
          <a:stretch>
            <a:fillRect/>
          </a:stretch>
        </p:blipFill>
        <p:spPr>
          <a:xfrm>
            <a:off x="127727" y="167978"/>
            <a:ext cx="6602540" cy="9480102"/>
          </a:xfrm>
          <a:prstGeom prst="rect">
            <a:avLst/>
          </a:prstGeom>
        </p:spPr>
      </p:pic>
    </p:spTree>
    <p:extLst>
      <p:ext uri="{BB962C8B-B14F-4D97-AF65-F5344CB8AC3E}">
        <p14:creationId xmlns:p14="http://schemas.microsoft.com/office/powerpoint/2010/main" val="1063003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5B591E-B7A1-D590-283A-E39BE1DF3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460" y="456656"/>
            <a:ext cx="1887080" cy="1280704"/>
          </a:xfrm>
          <a:prstGeom prst="rect">
            <a:avLst/>
          </a:prstGeom>
        </p:spPr>
      </p:pic>
      <p:sp>
        <p:nvSpPr>
          <p:cNvPr id="4" name="TextBox 3">
            <a:extLst>
              <a:ext uri="{FF2B5EF4-FFF2-40B4-BE49-F238E27FC236}">
                <a16:creationId xmlns:a16="http://schemas.microsoft.com/office/drawing/2014/main" id="{3D2700B2-CC37-C2EB-3DCA-84A525DA412D}"/>
              </a:ext>
            </a:extLst>
          </p:cNvPr>
          <p:cNvSpPr txBox="1"/>
          <p:nvPr/>
        </p:nvSpPr>
        <p:spPr>
          <a:xfrm>
            <a:off x="528403" y="2098224"/>
            <a:ext cx="3425252" cy="344069"/>
          </a:xfrm>
          <a:prstGeom prst="rect">
            <a:avLst/>
          </a:prstGeom>
          <a:noFill/>
        </p:spPr>
        <p:txBody>
          <a:bodyPr wrap="square">
            <a:spAutoFit/>
          </a:bodyPr>
          <a:lstStyle/>
          <a:p>
            <a:pPr>
              <a:lnSpc>
                <a:spcPct val="107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EXPIRED LIST:</a:t>
            </a:r>
          </a:p>
        </p:txBody>
      </p:sp>
      <p:pic>
        <p:nvPicPr>
          <p:cNvPr id="6" name="Picture 5">
            <a:extLst>
              <a:ext uri="{FF2B5EF4-FFF2-40B4-BE49-F238E27FC236}">
                <a16:creationId xmlns:a16="http://schemas.microsoft.com/office/drawing/2014/main" id="{229D7DCA-348F-6A07-D578-9BDF4BD4E3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402" y="2803157"/>
            <a:ext cx="5662535" cy="2953941"/>
          </a:xfrm>
          <a:prstGeom prst="rect">
            <a:avLst/>
          </a:prstGeom>
        </p:spPr>
      </p:pic>
      <p:sp>
        <p:nvSpPr>
          <p:cNvPr id="8" name="TextBox 7">
            <a:extLst>
              <a:ext uri="{FF2B5EF4-FFF2-40B4-BE49-F238E27FC236}">
                <a16:creationId xmlns:a16="http://schemas.microsoft.com/office/drawing/2014/main" id="{ED361F15-F9A2-141D-4EE7-4B632CA00D3D}"/>
              </a:ext>
            </a:extLst>
          </p:cNvPr>
          <p:cNvSpPr txBox="1"/>
          <p:nvPr/>
        </p:nvSpPr>
        <p:spPr>
          <a:xfrm>
            <a:off x="528403" y="6154188"/>
            <a:ext cx="3425252" cy="342786"/>
          </a:xfrm>
          <a:prstGeom prst="rect">
            <a:avLst/>
          </a:prstGeom>
          <a:noFill/>
        </p:spPr>
        <p:txBody>
          <a:bodyPr wrap="square">
            <a:spAutoFit/>
          </a:bodyPr>
          <a:lstStyle/>
          <a:p>
            <a:pPr>
              <a:lnSpc>
                <a:spcPct val="107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FINES</a:t>
            </a:r>
            <a:r>
              <a:rPr lang="en-IN" sz="1600" dirty="0">
                <a:effectLst/>
                <a:latin typeface="Calibri" panose="020F0502020204030204" pitchFamily="34" charset="0"/>
                <a:ea typeface="Calibri" panose="020F0502020204030204" pitchFamily="34" charset="0"/>
                <a:cs typeface="Gautami" panose="020B0502040204020203" pitchFamily="34" charset="0"/>
              </a:rPr>
              <a:t>:</a:t>
            </a:r>
          </a:p>
        </p:txBody>
      </p:sp>
      <p:pic>
        <p:nvPicPr>
          <p:cNvPr id="10" name="Picture 9">
            <a:extLst>
              <a:ext uri="{FF2B5EF4-FFF2-40B4-BE49-F238E27FC236}">
                <a16:creationId xmlns:a16="http://schemas.microsoft.com/office/drawing/2014/main" id="{7ABECCC6-C479-4ED6-91CB-4AFEE38F15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655" y="6822896"/>
            <a:ext cx="5662535" cy="2381066"/>
          </a:xfrm>
          <a:prstGeom prst="rect">
            <a:avLst/>
          </a:prstGeom>
        </p:spPr>
      </p:pic>
      <p:pic>
        <p:nvPicPr>
          <p:cNvPr id="11" name="Picture 10">
            <a:extLst>
              <a:ext uri="{FF2B5EF4-FFF2-40B4-BE49-F238E27FC236}">
                <a16:creationId xmlns:a16="http://schemas.microsoft.com/office/drawing/2014/main" id="{4359602C-2CB8-A606-FA49-6A748B47D705}"/>
              </a:ext>
            </a:extLst>
          </p:cNvPr>
          <p:cNvPicPr>
            <a:picLocks noChangeAspect="1"/>
          </p:cNvPicPr>
          <p:nvPr/>
        </p:nvPicPr>
        <p:blipFill>
          <a:blip r:embed="rId5"/>
          <a:stretch>
            <a:fillRect/>
          </a:stretch>
        </p:blipFill>
        <p:spPr>
          <a:xfrm>
            <a:off x="127727" y="167978"/>
            <a:ext cx="6602540" cy="9480102"/>
          </a:xfrm>
          <a:prstGeom prst="rect">
            <a:avLst/>
          </a:prstGeom>
        </p:spPr>
      </p:pic>
    </p:spTree>
    <p:extLst>
      <p:ext uri="{BB962C8B-B14F-4D97-AF65-F5344CB8AC3E}">
        <p14:creationId xmlns:p14="http://schemas.microsoft.com/office/powerpoint/2010/main" val="2669207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2B725-208D-FC8E-04C7-7E2A465B6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460" y="456656"/>
            <a:ext cx="1887080" cy="1219744"/>
          </a:xfrm>
          <a:prstGeom prst="rect">
            <a:avLst/>
          </a:prstGeom>
        </p:spPr>
      </p:pic>
      <p:sp>
        <p:nvSpPr>
          <p:cNvPr id="4" name="TextBox 3">
            <a:extLst>
              <a:ext uri="{FF2B5EF4-FFF2-40B4-BE49-F238E27FC236}">
                <a16:creationId xmlns:a16="http://schemas.microsoft.com/office/drawing/2014/main" id="{EDC9866F-EBD0-E627-EA30-10285D1270BE}"/>
              </a:ext>
            </a:extLst>
          </p:cNvPr>
          <p:cNvSpPr txBox="1"/>
          <p:nvPr/>
        </p:nvSpPr>
        <p:spPr>
          <a:xfrm>
            <a:off x="648324" y="2113214"/>
            <a:ext cx="3425252" cy="342786"/>
          </a:xfrm>
          <a:prstGeom prst="rect">
            <a:avLst/>
          </a:prstGeom>
          <a:noFill/>
        </p:spPr>
        <p:txBody>
          <a:bodyPr wrap="square">
            <a:spAutoFit/>
          </a:bodyPr>
          <a:lstStyle/>
          <a:p>
            <a:pPr>
              <a:lnSpc>
                <a:spcPct val="107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FEEDBACK</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6" name="Picture 5">
            <a:extLst>
              <a:ext uri="{FF2B5EF4-FFF2-40B4-BE49-F238E27FC236}">
                <a16:creationId xmlns:a16="http://schemas.microsoft.com/office/drawing/2014/main" id="{330321ED-763B-095B-A595-6A528CF24A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325" y="2741511"/>
            <a:ext cx="5572594" cy="2953941"/>
          </a:xfrm>
          <a:prstGeom prst="rect">
            <a:avLst/>
          </a:prstGeom>
        </p:spPr>
      </p:pic>
      <p:pic>
        <p:nvPicPr>
          <p:cNvPr id="9" name="Picture 8">
            <a:extLst>
              <a:ext uri="{FF2B5EF4-FFF2-40B4-BE49-F238E27FC236}">
                <a16:creationId xmlns:a16="http://schemas.microsoft.com/office/drawing/2014/main" id="{38CB3707-6E6A-7C1D-0763-7845FED7AA14}"/>
              </a:ext>
            </a:extLst>
          </p:cNvPr>
          <p:cNvPicPr>
            <a:picLocks noChangeAspect="1"/>
          </p:cNvPicPr>
          <p:nvPr/>
        </p:nvPicPr>
        <p:blipFill>
          <a:blip r:embed="rId4"/>
          <a:stretch>
            <a:fillRect/>
          </a:stretch>
        </p:blipFill>
        <p:spPr>
          <a:xfrm>
            <a:off x="127727" y="167978"/>
            <a:ext cx="6602540" cy="9480102"/>
          </a:xfrm>
          <a:prstGeom prst="rect">
            <a:avLst/>
          </a:prstGeom>
        </p:spPr>
      </p:pic>
    </p:spTree>
    <p:extLst>
      <p:ext uri="{BB962C8B-B14F-4D97-AF65-F5344CB8AC3E}">
        <p14:creationId xmlns:p14="http://schemas.microsoft.com/office/powerpoint/2010/main" val="2322252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D50ECD-932C-BE62-5A4E-C3A6E5BCFD9D}"/>
              </a:ext>
            </a:extLst>
          </p:cNvPr>
          <p:cNvSpPr txBox="1"/>
          <p:nvPr/>
        </p:nvSpPr>
        <p:spPr>
          <a:xfrm>
            <a:off x="618344" y="2221255"/>
            <a:ext cx="3425252" cy="338554"/>
          </a:xfrm>
          <a:prstGeom prst="rect">
            <a:avLst/>
          </a:prstGeom>
          <a:noFill/>
        </p:spPr>
        <p:txBody>
          <a:bodyPr wrap="square">
            <a:spAutoFit/>
          </a:bodyPr>
          <a:lstStyle/>
          <a:p>
            <a:r>
              <a:rPr lang="en-IN" sz="1600" b="1" dirty="0">
                <a:latin typeface="Times New Roman" panose="02020603050405020304" pitchFamily="18" charset="0"/>
                <a:cs typeface="Times New Roman" panose="02020603050405020304" pitchFamily="18" charset="0"/>
              </a:rPr>
              <a:t>ER DIAGRAM</a:t>
            </a:r>
          </a:p>
        </p:txBody>
      </p:sp>
      <p:pic>
        <p:nvPicPr>
          <p:cNvPr id="4" name="Picture 3">
            <a:extLst>
              <a:ext uri="{FF2B5EF4-FFF2-40B4-BE49-F238E27FC236}">
                <a16:creationId xmlns:a16="http://schemas.microsoft.com/office/drawing/2014/main" id="{8FEE7E33-35E0-DE1C-C3B9-D46035794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460" y="456656"/>
            <a:ext cx="1887080" cy="1219744"/>
          </a:xfrm>
          <a:prstGeom prst="rect">
            <a:avLst/>
          </a:prstGeom>
        </p:spPr>
      </p:pic>
      <p:pic>
        <p:nvPicPr>
          <p:cNvPr id="6" name="Picture 5">
            <a:extLst>
              <a:ext uri="{FF2B5EF4-FFF2-40B4-BE49-F238E27FC236}">
                <a16:creationId xmlns:a16="http://schemas.microsoft.com/office/drawing/2014/main" id="{FFF6AC56-892E-AB9C-BBDC-B50233AC92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344" y="3104664"/>
            <a:ext cx="5621312" cy="4965647"/>
          </a:xfrm>
          <a:prstGeom prst="rect">
            <a:avLst/>
          </a:prstGeom>
        </p:spPr>
      </p:pic>
      <p:pic>
        <p:nvPicPr>
          <p:cNvPr id="7" name="Picture 6">
            <a:extLst>
              <a:ext uri="{FF2B5EF4-FFF2-40B4-BE49-F238E27FC236}">
                <a16:creationId xmlns:a16="http://schemas.microsoft.com/office/drawing/2014/main" id="{6E5045CB-BEEB-FB5F-D179-AE78CC115FCB}"/>
              </a:ext>
            </a:extLst>
          </p:cNvPr>
          <p:cNvPicPr>
            <a:picLocks noChangeAspect="1"/>
          </p:cNvPicPr>
          <p:nvPr/>
        </p:nvPicPr>
        <p:blipFill>
          <a:blip r:embed="rId4"/>
          <a:stretch>
            <a:fillRect/>
          </a:stretch>
        </p:blipFill>
        <p:spPr>
          <a:xfrm>
            <a:off x="127727" y="167978"/>
            <a:ext cx="6602540" cy="9480102"/>
          </a:xfrm>
          <a:prstGeom prst="rect">
            <a:avLst/>
          </a:prstGeom>
        </p:spPr>
      </p:pic>
    </p:spTree>
    <p:extLst>
      <p:ext uri="{BB962C8B-B14F-4D97-AF65-F5344CB8AC3E}">
        <p14:creationId xmlns:p14="http://schemas.microsoft.com/office/powerpoint/2010/main" val="2612849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81CC5A-B122-EC15-2D6C-F90C669B0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8940" y="433417"/>
            <a:ext cx="1887080" cy="1046112"/>
          </a:xfrm>
          <a:prstGeom prst="rect">
            <a:avLst/>
          </a:prstGeom>
        </p:spPr>
      </p:pic>
      <p:pic>
        <p:nvPicPr>
          <p:cNvPr id="4" name="Picture 3">
            <a:extLst>
              <a:ext uri="{FF2B5EF4-FFF2-40B4-BE49-F238E27FC236}">
                <a16:creationId xmlns:a16="http://schemas.microsoft.com/office/drawing/2014/main" id="{ACCC50A4-D377-8606-0B33-77E92915C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 y="4953000"/>
            <a:ext cx="5323840" cy="4120082"/>
          </a:xfrm>
          <a:prstGeom prst="rect">
            <a:avLst/>
          </a:prstGeom>
        </p:spPr>
      </p:pic>
      <p:sp>
        <p:nvSpPr>
          <p:cNvPr id="6" name="TextBox 5">
            <a:extLst>
              <a:ext uri="{FF2B5EF4-FFF2-40B4-BE49-F238E27FC236}">
                <a16:creationId xmlns:a16="http://schemas.microsoft.com/office/drawing/2014/main" id="{5C89D9D5-B213-E5E6-0031-30C4769382BE}"/>
              </a:ext>
            </a:extLst>
          </p:cNvPr>
          <p:cNvSpPr txBox="1"/>
          <p:nvPr/>
        </p:nvSpPr>
        <p:spPr>
          <a:xfrm>
            <a:off x="1714500" y="1540698"/>
            <a:ext cx="3429000" cy="369332"/>
          </a:xfrm>
          <a:prstGeom prst="rect">
            <a:avLst/>
          </a:prstGeom>
          <a:noFill/>
        </p:spPr>
        <p:txBody>
          <a:bodyPr wrap="square">
            <a:spAutoFit/>
          </a:bodyPr>
          <a:lstStyle/>
          <a:p>
            <a:pPr algn="ctr"/>
            <a:r>
              <a:rPr lang="en-US" sz="1800" b="1" u="sng" dirty="0">
                <a:solidFill>
                  <a:srgbClr val="C00000"/>
                </a:solidFill>
                <a:latin typeface="Times New Roman" panose="02020603050405020304" pitchFamily="18" charset="0"/>
                <a:cs typeface="Times New Roman" panose="02020603050405020304" pitchFamily="18" charset="0"/>
              </a:rPr>
              <a:t>RESULTS</a:t>
            </a:r>
            <a:endParaRPr lang="en-US" sz="1800" dirty="0">
              <a:solidFill>
                <a:srgbClr val="202124"/>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68DF65F-AD31-FA33-E8C9-A2F58B5F5069}"/>
              </a:ext>
            </a:extLst>
          </p:cNvPr>
          <p:cNvPicPr>
            <a:picLocks noChangeAspect="1"/>
          </p:cNvPicPr>
          <p:nvPr/>
        </p:nvPicPr>
        <p:blipFill>
          <a:blip r:embed="rId4"/>
          <a:stretch>
            <a:fillRect/>
          </a:stretch>
        </p:blipFill>
        <p:spPr>
          <a:xfrm>
            <a:off x="127730" y="212949"/>
            <a:ext cx="6602540" cy="9480102"/>
          </a:xfrm>
          <a:prstGeom prst="rect">
            <a:avLst/>
          </a:prstGeom>
        </p:spPr>
      </p:pic>
      <p:sp>
        <p:nvSpPr>
          <p:cNvPr id="9" name="TextBox 8">
            <a:extLst>
              <a:ext uri="{FF2B5EF4-FFF2-40B4-BE49-F238E27FC236}">
                <a16:creationId xmlns:a16="http://schemas.microsoft.com/office/drawing/2014/main" id="{CA3434CF-5AB7-5513-B0B2-ACF9FD9BE833}"/>
              </a:ext>
            </a:extLst>
          </p:cNvPr>
          <p:cNvSpPr txBox="1"/>
          <p:nvPr/>
        </p:nvSpPr>
        <p:spPr>
          <a:xfrm>
            <a:off x="670560" y="2216184"/>
            <a:ext cx="5323840" cy="1754326"/>
          </a:xfrm>
          <a:prstGeom prst="rect">
            <a:avLst/>
          </a:prstGeom>
          <a:noFill/>
        </p:spPr>
        <p:txBody>
          <a:bodyPr wrap="square">
            <a:spAutoFit/>
          </a:bodyPr>
          <a:lstStyle/>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This website provides a computerized version of library management system which will benefit the students as well as the staff of the library.</a:t>
            </a: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It makes entire process online where student can search books, staff can generate reports and do book transactions. </a:t>
            </a: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It also has a facility for student login where student can login and can see status of books issued as well request for book or give some suggestions.</a:t>
            </a: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 It has a facility of teacher’s login where teachers can add lectures notes and also give necessary suggestion to library and also add info about workshops or events happening in our college or nearby college in the online notice board.</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0167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8B9451-5DC1-485A-6E7A-3D8156343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460" y="358463"/>
            <a:ext cx="1887080" cy="1046112"/>
          </a:xfrm>
          <a:prstGeom prst="rect">
            <a:avLst/>
          </a:prstGeom>
        </p:spPr>
      </p:pic>
      <p:sp>
        <p:nvSpPr>
          <p:cNvPr id="4" name="TextBox 3">
            <a:extLst>
              <a:ext uri="{FF2B5EF4-FFF2-40B4-BE49-F238E27FC236}">
                <a16:creationId xmlns:a16="http://schemas.microsoft.com/office/drawing/2014/main" id="{D282F7C6-377A-B4E3-590D-71C9B660D886}"/>
              </a:ext>
            </a:extLst>
          </p:cNvPr>
          <p:cNvSpPr txBox="1"/>
          <p:nvPr/>
        </p:nvSpPr>
        <p:spPr>
          <a:xfrm>
            <a:off x="1714500" y="1678511"/>
            <a:ext cx="3429000" cy="338554"/>
          </a:xfrm>
          <a:prstGeom prst="rect">
            <a:avLst/>
          </a:prstGeom>
          <a:noFill/>
        </p:spPr>
        <p:txBody>
          <a:bodyPr wrap="square">
            <a:spAutoFit/>
          </a:bodyPr>
          <a:lstStyle/>
          <a:p>
            <a:pPr algn="ctr"/>
            <a:r>
              <a:rPr lang="en-US" sz="1600" b="1" u="sng" dirty="0">
                <a:solidFill>
                  <a:srgbClr val="C00000"/>
                </a:solidFill>
                <a:latin typeface="Times New Roman" panose="02020603050405020304" pitchFamily="18" charset="0"/>
                <a:cs typeface="Times New Roman" panose="02020603050405020304" pitchFamily="18" charset="0"/>
              </a:rPr>
              <a:t>FUTURE DEVELOPMENTS</a:t>
            </a:r>
            <a:endParaRPr lang="en-US" sz="1600" dirty="0">
              <a:solidFill>
                <a:srgbClr val="C00000"/>
              </a:solidFill>
            </a:endParaRPr>
          </a:p>
        </p:txBody>
      </p:sp>
      <p:sp>
        <p:nvSpPr>
          <p:cNvPr id="6" name="TextBox 5">
            <a:extLst>
              <a:ext uri="{FF2B5EF4-FFF2-40B4-BE49-F238E27FC236}">
                <a16:creationId xmlns:a16="http://schemas.microsoft.com/office/drawing/2014/main" id="{DEB2514D-4E84-5BA2-DD37-26116925F5FA}"/>
              </a:ext>
            </a:extLst>
          </p:cNvPr>
          <p:cNvSpPr txBox="1"/>
          <p:nvPr/>
        </p:nvSpPr>
        <p:spPr>
          <a:xfrm>
            <a:off x="472440" y="2291001"/>
            <a:ext cx="5913120" cy="1754326"/>
          </a:xfrm>
          <a:prstGeom prst="rect">
            <a:avLst/>
          </a:prstGeom>
          <a:noFill/>
        </p:spPr>
        <p:txBody>
          <a:bodyPr wrap="square">
            <a:spAutoFit/>
          </a:bodyPr>
          <a:lstStyle/>
          <a:p>
            <a:pPr marL="171450" indent="-171450">
              <a:buFont typeface="Wingdings" panose="05000000000000000000" pitchFamily="2" charset="2"/>
              <a:buChar char="v"/>
            </a:pPr>
            <a:r>
              <a:rPr lang="en-US" sz="1200" dirty="0">
                <a:latin typeface="Times New Roman" panose="02020603050405020304" pitchFamily="18" charset="0"/>
                <a:cs typeface="Times New Roman" panose="02020603050405020304" pitchFamily="18" charset="0"/>
              </a:rPr>
              <a:t>There is a future scope of this facility that many more features such as online lectures video tutorials can be added by teachers as well as online assignments submission facility , a feature of group chat where students can discuss various issues of engineering can be added to this project thus making it more interactive more user friendly and project which fulfills each users need in the best way possible.</a:t>
            </a:r>
          </a:p>
          <a:p>
            <a:pPr marL="171450" indent="-171450">
              <a:buFont typeface="Wingdings" panose="05000000000000000000" pitchFamily="2" charset="2"/>
              <a:buChar char="v"/>
            </a:pPr>
            <a:r>
              <a:rPr lang="en-US" sz="1200" dirty="0">
                <a:latin typeface="Times New Roman" panose="02020603050405020304" pitchFamily="18" charset="0"/>
                <a:cs typeface="Times New Roman" panose="02020603050405020304" pitchFamily="18" charset="0"/>
              </a:rPr>
              <a:t>Barcoding enable users to find the book's exact location and number of books available in real-time, as well as print library cards.</a:t>
            </a:r>
          </a:p>
          <a:p>
            <a:pPr marL="171450" indent="-171450">
              <a:buFont typeface="Wingdings" panose="05000000000000000000" pitchFamily="2" charset="2"/>
              <a:buChar char="v"/>
            </a:pPr>
            <a:r>
              <a:rPr lang="en-US" sz="1200" dirty="0">
                <a:latin typeface="Times New Roman" panose="02020603050405020304" pitchFamily="18" charset="0"/>
                <a:cs typeface="Times New Roman" panose="02020603050405020304" pitchFamily="18" charset="0"/>
              </a:rPr>
              <a:t> Discard large collection of books with low circulation Automated library management system enable academic libraries to configure and customize rules for circulation.</a:t>
            </a:r>
            <a:endParaRPr lang="en-IN" sz="12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1C5E3B0-87A3-A381-59AE-D02760F8D404}"/>
              </a:ext>
            </a:extLst>
          </p:cNvPr>
          <p:cNvPicPr>
            <a:picLocks noChangeAspect="1"/>
          </p:cNvPicPr>
          <p:nvPr/>
        </p:nvPicPr>
        <p:blipFill>
          <a:blip r:embed="rId3"/>
          <a:stretch>
            <a:fillRect/>
          </a:stretch>
        </p:blipFill>
        <p:spPr>
          <a:xfrm>
            <a:off x="127730" y="212949"/>
            <a:ext cx="6602540" cy="9480102"/>
          </a:xfrm>
          <a:prstGeom prst="rect">
            <a:avLst/>
          </a:prstGeom>
        </p:spPr>
      </p:pic>
    </p:spTree>
    <p:extLst>
      <p:ext uri="{BB962C8B-B14F-4D97-AF65-F5344CB8AC3E}">
        <p14:creationId xmlns:p14="http://schemas.microsoft.com/office/powerpoint/2010/main" val="1365095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71460B-806C-8769-D386-29BCC3032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460" y="313493"/>
            <a:ext cx="1887080" cy="1046112"/>
          </a:xfrm>
          <a:prstGeom prst="rect">
            <a:avLst/>
          </a:prstGeom>
        </p:spPr>
      </p:pic>
      <p:sp>
        <p:nvSpPr>
          <p:cNvPr id="4" name="TextBox 3">
            <a:extLst>
              <a:ext uri="{FF2B5EF4-FFF2-40B4-BE49-F238E27FC236}">
                <a16:creationId xmlns:a16="http://schemas.microsoft.com/office/drawing/2014/main" id="{85537C2A-CFA7-0C20-39D6-0CA6BE3E910C}"/>
              </a:ext>
            </a:extLst>
          </p:cNvPr>
          <p:cNvSpPr txBox="1"/>
          <p:nvPr/>
        </p:nvSpPr>
        <p:spPr>
          <a:xfrm>
            <a:off x="629587" y="1591668"/>
            <a:ext cx="5741233" cy="923330"/>
          </a:xfrm>
          <a:prstGeom prst="rect">
            <a:avLst/>
          </a:prstGeom>
          <a:noFill/>
        </p:spPr>
        <p:txBody>
          <a:bodyPr wrap="square">
            <a:spAutoFit/>
          </a:bodyPr>
          <a:lstStyle/>
          <a:p>
            <a:pPr algn="ctr"/>
            <a:r>
              <a:rPr lang="en-US" b="1" u="sng" dirty="0">
                <a:solidFill>
                  <a:srgbClr val="C00000"/>
                </a:solidFill>
                <a:latin typeface="Times New Roman" panose="02020603050405020304" pitchFamily="18" charset="0"/>
                <a:cs typeface="Times New Roman" panose="02020603050405020304" pitchFamily="18" charset="0"/>
              </a:rPr>
              <a:t>REFERENCES</a:t>
            </a:r>
          </a:p>
          <a:p>
            <a:pPr algn="ctr"/>
            <a:endParaRPr lang="en-US" b="1" u="sng" dirty="0">
              <a:solidFill>
                <a:srgbClr val="C00000"/>
              </a:solidFill>
              <a:latin typeface="Times New Roman" panose="02020603050405020304" pitchFamily="18" charset="0"/>
              <a:cs typeface="Times New Roman" panose="02020603050405020304" pitchFamily="18" charset="0"/>
            </a:endParaRPr>
          </a:p>
          <a:p>
            <a:pPr algn="ctr"/>
            <a:endParaRPr lang="en-US" b="1" u="sng" dirty="0">
              <a:solidFill>
                <a:srgbClr val="C0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9430A8D-9066-6E5A-7212-950038B8D527}"/>
              </a:ext>
            </a:extLst>
          </p:cNvPr>
          <p:cNvSpPr txBox="1"/>
          <p:nvPr/>
        </p:nvSpPr>
        <p:spPr>
          <a:xfrm>
            <a:off x="444083" y="2423895"/>
            <a:ext cx="6031668" cy="282910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https://1000projects.org/library-management-system-database-project-using-php-mysql-ms-access.html</a:t>
            </a:r>
          </a:p>
          <a:p>
            <a:pPr marL="285750" indent="-2857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(PDF) Library Management System Mini Project Report On LIBRARY MANAGEMENT SYSTEM | Bibek </a:t>
            </a:r>
            <a:r>
              <a:rPr lang="en-US" sz="1200" dirty="0" err="1">
                <a:latin typeface="Times New Roman" panose="02020603050405020304" pitchFamily="18" charset="0"/>
                <a:cs typeface="Times New Roman" panose="02020603050405020304" pitchFamily="18" charset="0"/>
              </a:rPr>
              <a:t>Chaulagain</a:t>
            </a:r>
            <a:r>
              <a:rPr lang="en-US" sz="1200" dirty="0">
                <a:latin typeface="Times New Roman" panose="02020603050405020304" pitchFamily="18" charset="0"/>
                <a:cs typeface="Times New Roman" panose="02020603050405020304" pitchFamily="18" charset="0"/>
              </a:rPr>
              <a:t> and Bilal Awan - Academia.edu</a:t>
            </a:r>
          </a:p>
          <a:p>
            <a:pPr marL="285750" indent="-285750">
              <a:lnSpc>
                <a:spcPct val="150000"/>
              </a:lnSpc>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Library Management System Project For Final Year (lovelycoding.org)</a:t>
            </a:r>
          </a:p>
          <a:p>
            <a:pPr marL="285750" indent="-285750">
              <a:lnSpc>
                <a:spcPct val="150000"/>
              </a:lnSpc>
              <a:buFont typeface="Arial" panose="020B0604020202020204" pitchFamily="34" charset="0"/>
              <a:buChar char="•"/>
            </a:pPr>
            <a:r>
              <a:rPr lang="en-US" sz="1200" dirty="0"/>
              <a:t>Library Management System - an overview | ScienceDirect Topics</a:t>
            </a:r>
          </a:p>
          <a:p>
            <a:pPr marL="285750" indent="-285750">
              <a:lnSpc>
                <a:spcPct val="150000"/>
              </a:lnSpc>
              <a:buFont typeface="Arial" panose="020B0604020202020204" pitchFamily="34" charset="0"/>
              <a:buChar char="•"/>
            </a:pPr>
            <a:r>
              <a:rPr lang="en-US" sz="1200" dirty="0"/>
              <a:t>Library Management System Project – </a:t>
            </a:r>
            <a:r>
              <a:rPr lang="en-US" sz="1200" dirty="0" err="1"/>
              <a:t>ProjectsGeek</a:t>
            </a:r>
            <a:endParaRPr lang="en-US" sz="1200" dirty="0"/>
          </a:p>
          <a:p>
            <a:pPr marL="285750" indent="-285750">
              <a:lnSpc>
                <a:spcPct val="150000"/>
              </a:lnSpc>
              <a:buFont typeface="Arial" panose="020B0604020202020204" pitchFamily="34" charset="0"/>
              <a:buChar char="•"/>
            </a:pPr>
            <a:r>
              <a:rPr lang="en-US" sz="1200" dirty="0"/>
              <a:t>Library Management System website in PHP – YouTube</a:t>
            </a:r>
          </a:p>
          <a:p>
            <a:pPr marL="285750" indent="-285750">
              <a:lnSpc>
                <a:spcPct val="150000"/>
              </a:lnSpc>
              <a:buFont typeface="Arial" panose="020B0604020202020204" pitchFamily="34" charset="0"/>
              <a:buChar char="•"/>
            </a:pPr>
            <a:r>
              <a:rPr lang="en-US" sz="1200" dirty="0"/>
              <a:t>(PDF) Design of Library Management System (researchgate.net)</a:t>
            </a:r>
            <a:endParaRPr lang="en-IN" sz="1200" dirty="0"/>
          </a:p>
          <a:p>
            <a:pPr marL="285750" indent="-285750">
              <a:lnSpc>
                <a:spcPct val="150000"/>
              </a:lnSpc>
              <a:buFont typeface="Arial" panose="020B0604020202020204" pitchFamily="34" charset="0"/>
              <a:buChar char="•"/>
            </a:pPr>
            <a:r>
              <a:rPr lang="en-US" sz="1200" dirty="0"/>
              <a:t>Design of Library Management System (scirp.org)</a:t>
            </a:r>
            <a:endParaRPr lang="en-IN" sz="12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63346DA-DDA4-8F3C-135C-B2CDFC3E82A9}"/>
              </a:ext>
            </a:extLst>
          </p:cNvPr>
          <p:cNvPicPr>
            <a:picLocks noChangeAspect="1"/>
          </p:cNvPicPr>
          <p:nvPr/>
        </p:nvPicPr>
        <p:blipFill>
          <a:blip r:embed="rId4"/>
          <a:stretch>
            <a:fillRect/>
          </a:stretch>
        </p:blipFill>
        <p:spPr>
          <a:xfrm>
            <a:off x="127730" y="212949"/>
            <a:ext cx="6602540" cy="9480102"/>
          </a:xfrm>
          <a:prstGeom prst="rect">
            <a:avLst/>
          </a:prstGeom>
        </p:spPr>
      </p:pic>
    </p:spTree>
    <p:extLst>
      <p:ext uri="{BB962C8B-B14F-4D97-AF65-F5344CB8AC3E}">
        <p14:creationId xmlns:p14="http://schemas.microsoft.com/office/powerpoint/2010/main" val="1260124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7789" y="8663754"/>
            <a:ext cx="2025450" cy="523220"/>
          </a:xfrm>
          <a:prstGeom prst="rect">
            <a:avLst/>
          </a:prstGeom>
        </p:spPr>
        <p:txBody>
          <a:bodyPr wrap="square">
            <a:spAutoFit/>
          </a:bodyPr>
          <a:lstStyle/>
          <a:p>
            <a:pPr algn="ctr"/>
            <a:r>
              <a:rPr lang="en-IN" sz="1400" dirty="0">
                <a:latin typeface="Times New Roman" panose="02020603050405020304" pitchFamily="18" charset="0"/>
                <a:cs typeface="Times New Roman" panose="02020603050405020304" pitchFamily="18" charset="0"/>
              </a:rPr>
              <a:t>Dr.B.R.K.Reddy</a:t>
            </a:r>
          </a:p>
          <a:p>
            <a:pPr algn="ctr"/>
            <a:r>
              <a:rPr lang="en-IN" sz="1400" dirty="0">
                <a:latin typeface="Times New Roman" panose="02020603050405020304" pitchFamily="18" charset="0"/>
                <a:cs typeface="Times New Roman" panose="02020603050405020304" pitchFamily="18" charset="0"/>
              </a:rPr>
              <a:t>Program Coordinator</a:t>
            </a:r>
            <a:endParaRPr lang="en-US" sz="1400" dirty="0">
              <a:latin typeface="Times New Roman" panose="02020603050405020304" pitchFamily="18" charset="0"/>
              <a:cs typeface="Times New Roman" panose="02020603050405020304" pitchFamily="18" charset="0"/>
            </a:endParaRPr>
          </a:p>
        </p:txBody>
      </p:sp>
      <p:sp>
        <p:nvSpPr>
          <p:cNvPr id="4" name="Rectangle 3"/>
          <p:cNvSpPr/>
          <p:nvPr/>
        </p:nvSpPr>
        <p:spPr>
          <a:xfrm>
            <a:off x="3774040" y="8663754"/>
            <a:ext cx="3429000" cy="523220"/>
          </a:xfrm>
          <a:prstGeom prst="rect">
            <a:avLst/>
          </a:prstGeom>
        </p:spPr>
        <p:txBody>
          <a:bodyPr>
            <a:spAutoFit/>
          </a:bodyPr>
          <a:lstStyle/>
          <a:p>
            <a:pPr algn="ctr"/>
            <a:r>
              <a:rPr lang="en-IN" sz="1400" dirty="0" err="1">
                <a:latin typeface="Times New Roman" panose="02020603050405020304" pitchFamily="18" charset="0"/>
                <a:cs typeface="Times New Roman" panose="02020603050405020304" pitchFamily="18" charset="0"/>
              </a:rPr>
              <a:t>Dr.</a:t>
            </a:r>
            <a:r>
              <a:rPr lang="en-IN" sz="1400" dirty="0">
                <a:latin typeface="Times New Roman" panose="02020603050405020304" pitchFamily="18" charset="0"/>
                <a:cs typeface="Times New Roman" panose="02020603050405020304" pitchFamily="18" charset="0"/>
              </a:rPr>
              <a:t> G. Ramesh</a:t>
            </a:r>
          </a:p>
          <a:p>
            <a:pPr algn="ctr"/>
            <a:r>
              <a:rPr lang="en-IN" sz="1400" dirty="0">
                <a:latin typeface="Times New Roman" panose="02020603050405020304" pitchFamily="18" charset="0"/>
                <a:cs typeface="Times New Roman" panose="02020603050405020304" pitchFamily="18" charset="0"/>
              </a:rPr>
              <a:t>Dean, AAC</a:t>
            </a:r>
            <a:endParaRPr lang="en-US" sz="1400" dirty="0">
              <a:latin typeface="Times New Roman" panose="02020603050405020304" pitchFamily="18" charset="0"/>
              <a:cs typeface="Times New Roman" panose="02020603050405020304" pitchFamily="18" charset="0"/>
            </a:endParaRPr>
          </a:p>
        </p:txBody>
      </p:sp>
      <p:sp>
        <p:nvSpPr>
          <p:cNvPr id="5" name="Rectangle 4"/>
          <p:cNvSpPr/>
          <p:nvPr/>
        </p:nvSpPr>
        <p:spPr>
          <a:xfrm>
            <a:off x="591231" y="8091847"/>
            <a:ext cx="1154483" cy="338554"/>
          </a:xfrm>
          <a:prstGeom prst="rect">
            <a:avLst/>
          </a:prstGeom>
        </p:spPr>
        <p:txBody>
          <a:bodyPr wrap="none">
            <a:spAutoFit/>
          </a:bodyPr>
          <a:lstStyle/>
          <a:p>
            <a:r>
              <a:rPr lang="en-IN" sz="1400" dirty="0">
                <a:latin typeface="Times New Roman" panose="02020603050405020304" pitchFamily="18" charset="0"/>
                <a:cs typeface="Times New Roman" panose="02020603050405020304" pitchFamily="18" charset="0"/>
              </a:rPr>
              <a:t>   Dr/Ms./Mr</a:t>
            </a:r>
            <a:r>
              <a:rPr lang="en-IN"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523946" y="8751097"/>
            <a:ext cx="1505843" cy="6097"/>
          </a:xfrm>
          <a:prstGeom prst="rect">
            <a:avLst/>
          </a:prstGeom>
        </p:spPr>
      </p:pic>
      <p:sp>
        <p:nvSpPr>
          <p:cNvPr id="7" name="Rectangle 6"/>
          <p:cNvSpPr/>
          <p:nvPr/>
        </p:nvSpPr>
        <p:spPr>
          <a:xfrm>
            <a:off x="392418" y="8879197"/>
            <a:ext cx="1637371" cy="307777"/>
          </a:xfrm>
          <a:prstGeom prst="rect">
            <a:avLst/>
          </a:prstGeom>
        </p:spPr>
        <p:txBody>
          <a:bodyPr wrap="none">
            <a:spAutoFit/>
          </a:bodyPr>
          <a:lstStyle/>
          <a:p>
            <a:r>
              <a:rPr lang="en-IN" sz="1400" dirty="0">
                <a:latin typeface="Times New Roman" panose="02020603050405020304" pitchFamily="18" charset="0"/>
                <a:cs typeface="Times New Roman" panose="02020603050405020304" pitchFamily="18" charset="0"/>
              </a:rPr>
              <a:t>   Project Supervisor</a:t>
            </a:r>
            <a:endParaRPr lang="en-US" sz="1400"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441869022"/>
              </p:ext>
            </p:extLst>
          </p:nvPr>
        </p:nvGraphicFramePr>
        <p:xfrm>
          <a:off x="392418" y="1562715"/>
          <a:ext cx="6073164" cy="1710627"/>
        </p:xfrm>
        <a:graphic>
          <a:graphicData uri="http://schemas.openxmlformats.org/drawingml/2006/table">
            <a:tbl>
              <a:tblPr firstRow="1" bandRow="1">
                <a:tableStyleId>{5C22544A-7EE6-4342-B048-85BDC9FD1C3A}</a:tableStyleId>
              </a:tblPr>
              <a:tblGrid>
                <a:gridCol w="2630859">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461105">
                  <a:extLst>
                    <a:ext uri="{9D8B030D-6E8A-4147-A177-3AD203B41FA5}">
                      <a16:colId xmlns:a16="http://schemas.microsoft.com/office/drawing/2014/main" val="20002"/>
                    </a:ext>
                  </a:extLst>
                </a:gridCol>
              </a:tblGrid>
              <a:tr h="455441">
                <a:tc>
                  <a:txBody>
                    <a:bodyPr/>
                    <a:lstStyle/>
                    <a:p>
                      <a:pPr algn="ctr"/>
                      <a:r>
                        <a:rPr lang="en-SG" sz="1600" b="1" dirty="0">
                          <a:latin typeface="+mn-lt"/>
                        </a:rPr>
                        <a:t>NAME</a:t>
                      </a:r>
                    </a:p>
                  </a:txBody>
                  <a:tcPr marL="36000" marR="36000" marT="36000" marB="36000" anchor="ctr"/>
                </a:tc>
                <a:tc>
                  <a:txBody>
                    <a:bodyPr/>
                    <a:lstStyle/>
                    <a:p>
                      <a:pPr algn="ctr"/>
                      <a:r>
                        <a:rPr lang="en-SG" sz="1600" b="1" dirty="0">
                          <a:latin typeface="+mn-lt"/>
                        </a:rPr>
                        <a:t>ROLL N0</a:t>
                      </a:r>
                    </a:p>
                  </a:txBody>
                  <a:tcPr marL="36000" marR="36000" marT="36000" marB="36000" anchor="ctr"/>
                </a:tc>
                <a:tc>
                  <a:txBody>
                    <a:bodyPr/>
                    <a:lstStyle/>
                    <a:p>
                      <a:pPr algn="ctr"/>
                      <a:r>
                        <a:rPr lang="en-SG" sz="1600" b="1" dirty="0">
                          <a:latin typeface="+mn-lt"/>
                        </a:rPr>
                        <a:t>BRANCH</a:t>
                      </a:r>
                    </a:p>
                  </a:txBody>
                  <a:tcPr marL="36000" marR="36000" marT="36000" marB="36000" anchor="ctr"/>
                </a:tc>
                <a:extLst>
                  <a:ext uri="{0D108BD9-81ED-4DB2-BD59-A6C34878D82A}">
                    <a16:rowId xmlns:a16="http://schemas.microsoft.com/office/drawing/2014/main" val="10000"/>
                  </a:ext>
                </a:extLst>
              </a:tr>
              <a:tr h="424472">
                <a:tc>
                  <a:txBody>
                    <a:bodyPr/>
                    <a:lstStyle/>
                    <a:p>
                      <a:pPr algn="ctr" fontAlgn="ctr"/>
                      <a:r>
                        <a:rPr lang="en-IN" sz="1400" b="0" i="0" u="none" strike="noStrike" dirty="0">
                          <a:solidFill>
                            <a:srgbClr val="000000"/>
                          </a:solidFill>
                          <a:effectLst/>
                          <a:latin typeface="+mn-lt"/>
                        </a:rPr>
                        <a:t>SWALENKA SAI SHRADDHA</a:t>
                      </a:r>
                    </a:p>
                  </a:txBody>
                  <a:tcPr marL="36000" marR="36000" marT="36000" marB="36000" anchor="ctr"/>
                </a:tc>
                <a:tc>
                  <a:txBody>
                    <a:bodyPr/>
                    <a:lstStyle/>
                    <a:p>
                      <a:pPr algn="ctr" fontAlgn="ctr"/>
                      <a:r>
                        <a:rPr lang="en-IN" sz="1400" b="0" kern="1200" dirty="0">
                          <a:solidFill>
                            <a:schemeClr val="dk1"/>
                          </a:solidFill>
                          <a:effectLst/>
                          <a:latin typeface="+mn-lt"/>
                          <a:ea typeface="+mn-ea"/>
                          <a:cs typeface="+mn-cs"/>
                        </a:rPr>
                        <a:t>20241A12H1</a:t>
                      </a:r>
                      <a:endParaRPr lang="en-IN" sz="1400" b="0" i="0" u="none" strike="noStrike" dirty="0">
                        <a:solidFill>
                          <a:srgbClr val="000000"/>
                        </a:solidFill>
                        <a:effectLst/>
                        <a:latin typeface="+mn-lt"/>
                      </a:endParaRPr>
                    </a:p>
                  </a:txBody>
                  <a:tcPr marL="36000" marR="36000" marT="36000" marB="36000" anchor="ctr"/>
                </a:tc>
                <a:tc>
                  <a:txBody>
                    <a:bodyPr/>
                    <a:lstStyle/>
                    <a:p>
                      <a:pPr algn="ctr" fontAlgn="ctr"/>
                      <a:r>
                        <a:rPr lang="en-IN" sz="1400" b="0" i="0" u="none" strike="noStrike" dirty="0">
                          <a:solidFill>
                            <a:srgbClr val="000000"/>
                          </a:solidFill>
                          <a:effectLst/>
                          <a:latin typeface="+mn-lt"/>
                        </a:rPr>
                        <a:t>IT</a:t>
                      </a:r>
                    </a:p>
                  </a:txBody>
                  <a:tcPr marL="36000" marR="36000" marT="36000" marB="36000" anchor="ctr"/>
                </a:tc>
                <a:extLst>
                  <a:ext uri="{0D108BD9-81ED-4DB2-BD59-A6C34878D82A}">
                    <a16:rowId xmlns:a16="http://schemas.microsoft.com/office/drawing/2014/main" val="10001"/>
                  </a:ext>
                </a:extLst>
              </a:tr>
              <a:tr h="415357">
                <a:tc>
                  <a:txBody>
                    <a:bodyPr/>
                    <a:lstStyle/>
                    <a:p>
                      <a:pPr algn="ctr" fontAlgn="ctr"/>
                      <a:r>
                        <a:rPr lang="en-IN" sz="1400" b="0" i="0" u="none" strike="noStrike" dirty="0">
                          <a:solidFill>
                            <a:srgbClr val="000000"/>
                          </a:solidFill>
                          <a:effectLst/>
                          <a:latin typeface="+mn-lt"/>
                        </a:rPr>
                        <a:t>UPPU AKSHAY</a:t>
                      </a:r>
                    </a:p>
                  </a:txBody>
                  <a:tcPr marL="36000" marR="36000" marT="36000" marB="36000" anchor="ctr"/>
                </a:tc>
                <a:tc>
                  <a:txBody>
                    <a:bodyPr/>
                    <a:lstStyle/>
                    <a:p>
                      <a:pPr algn="ctr" fontAlgn="ctr"/>
                      <a:r>
                        <a:rPr lang="en-IN" sz="1400" b="0" kern="1200" dirty="0">
                          <a:solidFill>
                            <a:schemeClr val="dk1"/>
                          </a:solidFill>
                          <a:effectLst/>
                          <a:latin typeface="+mn-lt"/>
                          <a:ea typeface="+mn-ea"/>
                          <a:cs typeface="+mn-cs"/>
                        </a:rPr>
                        <a:t>20241A12H5</a:t>
                      </a:r>
                      <a:endParaRPr lang="en-IN" sz="1400" b="0" i="0" u="none" strike="noStrike" dirty="0">
                        <a:solidFill>
                          <a:srgbClr val="000000"/>
                        </a:solidFill>
                        <a:effectLst/>
                        <a:latin typeface="+mn-lt"/>
                      </a:endParaRPr>
                    </a:p>
                  </a:txBody>
                  <a:tcPr marL="36000" marR="36000" marT="36000" marB="36000" anchor="ctr"/>
                </a:tc>
                <a:tc>
                  <a:txBody>
                    <a:bodyPr/>
                    <a:lstStyle/>
                    <a:p>
                      <a:pPr algn="ctr" fontAlgn="ctr"/>
                      <a:r>
                        <a:rPr lang="en-IN" sz="1400" b="0" i="0" u="none" strike="noStrike" dirty="0">
                          <a:solidFill>
                            <a:srgbClr val="000000"/>
                          </a:solidFill>
                          <a:effectLst/>
                          <a:latin typeface="+mn-lt"/>
                        </a:rPr>
                        <a:t>IT</a:t>
                      </a:r>
                    </a:p>
                  </a:txBody>
                  <a:tcPr marL="36000" marR="36000" marT="36000" marB="36000" anchor="ctr"/>
                </a:tc>
                <a:extLst>
                  <a:ext uri="{0D108BD9-81ED-4DB2-BD59-A6C34878D82A}">
                    <a16:rowId xmlns:a16="http://schemas.microsoft.com/office/drawing/2014/main" val="3569057315"/>
                  </a:ext>
                </a:extLst>
              </a:tr>
              <a:tr h="415357">
                <a:tc>
                  <a:txBody>
                    <a:bodyPr/>
                    <a:lstStyle/>
                    <a:p>
                      <a:pPr algn="ctr" fontAlgn="ctr"/>
                      <a:r>
                        <a:rPr lang="en-IN" sz="1400" b="0" i="0" u="none" strike="noStrike" dirty="0">
                          <a:solidFill>
                            <a:srgbClr val="000000"/>
                          </a:solidFill>
                          <a:effectLst/>
                          <a:latin typeface="+mn-lt"/>
                        </a:rPr>
                        <a:t>YAMADRI AMBIKA</a:t>
                      </a:r>
                    </a:p>
                  </a:txBody>
                  <a:tcPr marL="36000" marR="36000" marT="36000" marB="36000" anchor="ctr"/>
                </a:tc>
                <a:tc>
                  <a:txBody>
                    <a:bodyPr/>
                    <a:lstStyle/>
                    <a:p>
                      <a:pPr algn="ctr" fontAlgn="ctr"/>
                      <a:r>
                        <a:rPr lang="en-IN" sz="1400" b="0" kern="1200" dirty="0">
                          <a:solidFill>
                            <a:schemeClr val="dk1"/>
                          </a:solidFill>
                          <a:effectLst/>
                          <a:latin typeface="+mn-lt"/>
                          <a:ea typeface="+mn-ea"/>
                          <a:cs typeface="+mn-cs"/>
                        </a:rPr>
                        <a:t>20241A12H9</a:t>
                      </a:r>
                      <a:endParaRPr lang="en-IN" sz="1400" b="0" i="0" u="none" strike="noStrike" dirty="0">
                        <a:solidFill>
                          <a:srgbClr val="000000"/>
                        </a:solidFill>
                        <a:effectLst/>
                        <a:latin typeface="+mn-lt"/>
                      </a:endParaRPr>
                    </a:p>
                  </a:txBody>
                  <a:tcPr marL="36000" marR="36000" marT="36000" marB="36000" anchor="ctr"/>
                </a:tc>
                <a:tc>
                  <a:txBody>
                    <a:bodyPr/>
                    <a:lstStyle/>
                    <a:p>
                      <a:pPr algn="ctr" fontAlgn="ctr"/>
                      <a:r>
                        <a:rPr lang="en-IN" sz="1400" b="0" i="0" u="none" strike="noStrike" dirty="0">
                          <a:solidFill>
                            <a:srgbClr val="000000"/>
                          </a:solidFill>
                          <a:effectLst/>
                          <a:latin typeface="+mn-lt"/>
                        </a:rPr>
                        <a:t>IT</a:t>
                      </a:r>
                    </a:p>
                  </a:txBody>
                  <a:tcPr marL="36000" marR="36000" marT="36000" marB="36000" anchor="ctr"/>
                </a:tc>
                <a:extLst>
                  <a:ext uri="{0D108BD9-81ED-4DB2-BD59-A6C34878D82A}">
                    <a16:rowId xmlns:a16="http://schemas.microsoft.com/office/drawing/2014/main" val="162447539"/>
                  </a:ext>
                </a:extLst>
              </a:tr>
            </a:tbl>
          </a:graphicData>
        </a:graphic>
      </p:graphicFrame>
      <p:sp>
        <p:nvSpPr>
          <p:cNvPr id="9" name="Rectangle 8"/>
          <p:cNvSpPr/>
          <p:nvPr/>
        </p:nvSpPr>
        <p:spPr>
          <a:xfrm>
            <a:off x="664561" y="5217131"/>
            <a:ext cx="5528878" cy="276999"/>
          </a:xfrm>
          <a:prstGeom prst="rect">
            <a:avLst/>
          </a:prstGeom>
        </p:spPr>
        <p:txBody>
          <a:bodyPr wrap="square">
            <a:spAutoFit/>
          </a:bodyPr>
          <a:lstStyle/>
          <a:p>
            <a:pPr algn="ctr"/>
            <a:r>
              <a:rPr lang="en-IN" sz="1200" dirty="0">
                <a:latin typeface="Times New Roman" panose="02020603050405020304" pitchFamily="18" charset="0"/>
                <a:cs typeface="Times New Roman" panose="02020603050405020304" pitchFamily="18" charset="0"/>
              </a:rPr>
              <a:t>This work was not submitted or published earlier for any study</a:t>
            </a:r>
            <a:endParaRPr lang="en-US" sz="12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972222E-3C1B-8ADD-373E-5340271BEF67}"/>
              </a:ext>
            </a:extLst>
          </p:cNvPr>
          <p:cNvPicPr>
            <a:picLocks noChangeAspect="1"/>
          </p:cNvPicPr>
          <p:nvPr/>
        </p:nvPicPr>
        <p:blipFill>
          <a:blip r:embed="rId3"/>
          <a:stretch>
            <a:fillRect/>
          </a:stretch>
        </p:blipFill>
        <p:spPr>
          <a:xfrm>
            <a:off x="127730" y="212949"/>
            <a:ext cx="6602540" cy="94801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459" y="1059474"/>
            <a:ext cx="1887080" cy="1046112"/>
          </a:xfrm>
          <a:prstGeom prst="rect">
            <a:avLst/>
          </a:prstGeom>
        </p:spPr>
      </p:pic>
      <p:sp>
        <p:nvSpPr>
          <p:cNvPr id="8" name="TextBox 7"/>
          <p:cNvSpPr txBox="1"/>
          <p:nvPr/>
        </p:nvSpPr>
        <p:spPr>
          <a:xfrm>
            <a:off x="1173223" y="2384588"/>
            <a:ext cx="4511553" cy="338554"/>
          </a:xfrm>
          <a:prstGeom prst="rect">
            <a:avLst/>
          </a:prstGeom>
          <a:noFill/>
        </p:spPr>
        <p:txBody>
          <a:bodyPr wrap="square" rtlCol="0">
            <a:spAutoFit/>
          </a:bodyPr>
          <a:lstStyle/>
          <a:p>
            <a:pPr algn="ctr"/>
            <a:r>
              <a:rPr lang="en-IN" sz="1600" b="1" u="sng"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ACKNOWLEDGEMENTS</a:t>
            </a:r>
          </a:p>
        </p:txBody>
      </p:sp>
      <p:sp>
        <p:nvSpPr>
          <p:cNvPr id="9" name="TextBox 8"/>
          <p:cNvSpPr txBox="1"/>
          <p:nvPr/>
        </p:nvSpPr>
        <p:spPr>
          <a:xfrm>
            <a:off x="514349" y="3281146"/>
            <a:ext cx="5829300" cy="2862322"/>
          </a:xfrm>
          <a:prstGeom prst="rect">
            <a:avLst/>
          </a:prstGeom>
          <a:noFill/>
        </p:spPr>
        <p:txBody>
          <a:bodyPr wrap="square" rtlCol="0">
            <a:spAutoFit/>
          </a:bodyPr>
          <a:lstStyle/>
          <a:p>
            <a:pPr algn="just"/>
            <a:r>
              <a:rPr lang="en-GB" sz="1200" dirty="0">
                <a:latin typeface="Times New Roman" panose="02020603050405020304" pitchFamily="18" charset="0"/>
                <a:cs typeface="Times New Roman" panose="02020603050405020304" pitchFamily="18" charset="0"/>
              </a:rPr>
              <a:t>We express our deep sense of gratitude to our </a:t>
            </a:r>
            <a:r>
              <a:rPr lang="en-SG" altLang="en-GB" sz="1200" dirty="0">
                <a:latin typeface="Times New Roman" panose="02020603050405020304" pitchFamily="18" charset="0"/>
                <a:cs typeface="Times New Roman" panose="02020603050405020304" pitchFamily="18" charset="0"/>
              </a:rPr>
              <a:t>respected</a:t>
            </a:r>
            <a:r>
              <a:rPr lang="en-GB" sz="1200" dirty="0">
                <a:latin typeface="Times New Roman" panose="02020603050405020304" pitchFamily="18" charset="0"/>
                <a:cs typeface="Times New Roman" panose="02020603050405020304" pitchFamily="18" charset="0"/>
              </a:rPr>
              <a:t> Director, Gokaraju Rangaraju Institute of Engineering and Technology, for the valuable guidance and for permitting us to carry out this project. </a:t>
            </a:r>
          </a:p>
          <a:p>
            <a:pPr algn="just"/>
            <a:endParaRPr lang="en-GB" sz="1200" dirty="0">
              <a:latin typeface="Times New Roman" panose="02020603050405020304" pitchFamily="18" charset="0"/>
              <a:cs typeface="Times New Roman" panose="02020603050405020304" pitchFamily="18" charset="0"/>
            </a:endParaRPr>
          </a:p>
          <a:p>
            <a:pPr algn="just"/>
            <a:r>
              <a:rPr lang="en-GB" sz="1200" dirty="0">
                <a:latin typeface="Times New Roman" panose="02020603050405020304" pitchFamily="18" charset="0"/>
                <a:cs typeface="Times New Roman" panose="02020603050405020304" pitchFamily="18" charset="0"/>
              </a:rPr>
              <a:t>With immense pleasure, we extend our appreciation to our </a:t>
            </a:r>
            <a:r>
              <a:rPr lang="en-SG" altLang="en-GB" sz="1200" dirty="0">
                <a:latin typeface="Times New Roman" panose="02020603050405020304" pitchFamily="18" charset="0"/>
                <a:cs typeface="Times New Roman" panose="02020603050405020304" pitchFamily="18" charset="0"/>
              </a:rPr>
              <a:t>respected</a:t>
            </a:r>
            <a:r>
              <a:rPr lang="en-GB" sz="1200" dirty="0">
                <a:latin typeface="Times New Roman" panose="02020603050405020304" pitchFamily="18" charset="0"/>
                <a:cs typeface="Times New Roman" panose="02020603050405020304" pitchFamily="18" charset="0"/>
              </a:rPr>
              <a:t> Principal, for permitting us to carry out this project.</a:t>
            </a:r>
          </a:p>
          <a:p>
            <a:pPr algn="just"/>
            <a:endParaRPr lang="en-GB" sz="1200" dirty="0">
              <a:latin typeface="Times New Roman" panose="02020603050405020304" pitchFamily="18" charset="0"/>
              <a:cs typeface="Times New Roman" panose="02020603050405020304" pitchFamily="18" charset="0"/>
            </a:endParaRPr>
          </a:p>
          <a:p>
            <a:pPr algn="just"/>
            <a:r>
              <a:rPr lang="en-GB" sz="1200" dirty="0">
                <a:latin typeface="Times New Roman" panose="02020603050405020304" pitchFamily="18" charset="0"/>
                <a:cs typeface="Times New Roman" panose="02020603050405020304" pitchFamily="18" charset="0"/>
              </a:rPr>
              <a:t>We are thankful to the Associate Dean, Advanced Academic Centre, for providing us an appropriate </a:t>
            </a:r>
            <a:r>
              <a:rPr lang="en-SG" sz="1200" dirty="0">
                <a:latin typeface="Times New Roman" panose="02020603050405020304" pitchFamily="18" charset="0"/>
                <a:cs typeface="Times New Roman" panose="02020603050405020304" pitchFamily="18" charset="0"/>
              </a:rPr>
              <a:t>environment</a:t>
            </a:r>
            <a:r>
              <a:rPr lang="en-GB" sz="1200" dirty="0">
                <a:latin typeface="Times New Roman" panose="02020603050405020304" pitchFamily="18" charset="0"/>
                <a:cs typeface="Times New Roman" panose="02020603050405020304" pitchFamily="18" charset="0"/>
              </a:rPr>
              <a:t> required for the project completion.</a:t>
            </a:r>
          </a:p>
          <a:p>
            <a:pPr algn="just"/>
            <a:endParaRPr lang="en-GB" sz="1200" dirty="0">
              <a:latin typeface="Times New Roman" panose="02020603050405020304" pitchFamily="18" charset="0"/>
              <a:cs typeface="Times New Roman" panose="02020603050405020304" pitchFamily="18" charset="0"/>
            </a:endParaRPr>
          </a:p>
          <a:p>
            <a:pPr algn="just"/>
            <a:r>
              <a:rPr lang="en-GB" sz="1200" dirty="0">
                <a:latin typeface="Times New Roman" panose="02020603050405020304" pitchFamily="18" charset="0"/>
                <a:cs typeface="Times New Roman" panose="02020603050405020304" pitchFamily="18" charset="0"/>
              </a:rPr>
              <a:t>We are grateful to </a:t>
            </a:r>
            <a:r>
              <a:rPr lang="en-SG" altLang="en-GB" sz="1200" dirty="0">
                <a:latin typeface="Times New Roman" panose="02020603050405020304" pitchFamily="18" charset="0"/>
                <a:cs typeface="Times New Roman" panose="02020603050405020304" pitchFamily="18" charset="0"/>
              </a:rPr>
              <a:t>our</a:t>
            </a:r>
            <a:r>
              <a:rPr lang="en-GB" sz="1200" dirty="0">
                <a:latin typeface="Times New Roman" panose="02020603050405020304" pitchFamily="18" charset="0"/>
                <a:cs typeface="Times New Roman" panose="02020603050405020304" pitchFamily="18" charset="0"/>
              </a:rPr>
              <a:t> project supervisor who spared valuable time </a:t>
            </a:r>
            <a:r>
              <a:rPr lang="en-SG" sz="1200" dirty="0">
                <a:latin typeface="Times New Roman" panose="02020603050405020304" pitchFamily="18" charset="0"/>
                <a:cs typeface="Times New Roman" panose="02020603050405020304" pitchFamily="18" charset="0"/>
              </a:rPr>
              <a:t>to</a:t>
            </a:r>
            <a:r>
              <a:rPr lang="en-GB" sz="1200" dirty="0">
                <a:latin typeface="Times New Roman" panose="02020603050405020304" pitchFamily="18" charset="0"/>
                <a:cs typeface="Times New Roman" panose="02020603050405020304" pitchFamily="18" charset="0"/>
              </a:rPr>
              <a:t> </a:t>
            </a:r>
            <a:r>
              <a:rPr lang="en-SG" altLang="en-GB" sz="1200" dirty="0">
                <a:latin typeface="Times New Roman" panose="02020603050405020304" pitchFamily="18" charset="0"/>
                <a:cs typeface="Times New Roman" panose="02020603050405020304" pitchFamily="18" charset="0"/>
              </a:rPr>
              <a:t>influence </a:t>
            </a:r>
            <a:r>
              <a:rPr lang="en-GB" sz="1200" dirty="0">
                <a:latin typeface="Times New Roman" panose="02020603050405020304" pitchFamily="18" charset="0"/>
                <a:cs typeface="Times New Roman" panose="02020603050405020304" pitchFamily="18" charset="0"/>
              </a:rPr>
              <a:t>us with their novel insights</a:t>
            </a:r>
            <a:r>
              <a:rPr lang="en-SG" altLang="en-GB" sz="1200" dirty="0">
                <a:latin typeface="Times New Roman" panose="02020603050405020304" pitchFamily="18" charset="0"/>
                <a:cs typeface="Times New Roman" panose="02020603050405020304" pitchFamily="18" charset="0"/>
              </a:rPr>
              <a:t>.</a:t>
            </a:r>
          </a:p>
          <a:p>
            <a:pPr algn="just"/>
            <a:endParaRPr lang="en-SG" altLang="en-GB" sz="1200" dirty="0">
              <a:latin typeface="Times New Roman" panose="02020603050405020304" pitchFamily="18" charset="0"/>
              <a:cs typeface="Times New Roman" panose="02020603050405020304" pitchFamily="18" charset="0"/>
            </a:endParaRPr>
          </a:p>
          <a:p>
            <a:pPr algn="just"/>
            <a:r>
              <a:rPr lang="en-GB" sz="1200" dirty="0">
                <a:latin typeface="Times New Roman" panose="02020603050405020304" pitchFamily="18" charset="0"/>
                <a:cs typeface="Times New Roman" panose="02020603050405020304" pitchFamily="18" charset="0"/>
              </a:rPr>
              <a:t>We are indebted to </a:t>
            </a:r>
            <a:r>
              <a:rPr lang="en-SG" altLang="en-GB" sz="1200" dirty="0">
                <a:latin typeface="Times New Roman" panose="02020603050405020304" pitchFamily="18" charset="0"/>
                <a:cs typeface="Times New Roman" panose="02020603050405020304" pitchFamily="18" charset="0"/>
              </a:rPr>
              <a:t>all the above mentioned people </a:t>
            </a:r>
            <a:r>
              <a:rPr lang="en-GB" sz="1200" dirty="0">
                <a:latin typeface="Times New Roman" panose="02020603050405020304" pitchFamily="18" charset="0"/>
                <a:cs typeface="Times New Roman" panose="02020603050405020304" pitchFamily="18" charset="0"/>
              </a:rPr>
              <a:t>without whom we would not have </a:t>
            </a:r>
            <a:r>
              <a:rPr lang="en-SG" altLang="en-GB" sz="1200" dirty="0">
                <a:latin typeface="Times New Roman" panose="02020603050405020304" pitchFamily="18" charset="0"/>
                <a:cs typeface="Times New Roman" panose="02020603050405020304" pitchFamily="18" charset="0"/>
              </a:rPr>
              <a:t>concluded</a:t>
            </a:r>
            <a:r>
              <a:rPr lang="en-GB" sz="1200" dirty="0">
                <a:latin typeface="Times New Roman" panose="02020603050405020304" pitchFamily="18" charset="0"/>
                <a:cs typeface="Times New Roman" panose="02020603050405020304" pitchFamily="18" charset="0"/>
              </a:rPr>
              <a:t> the project.</a:t>
            </a:r>
            <a:endParaRPr lang="en-IN" sz="12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2024A18-A370-0935-A8D7-EA879DA32B25}"/>
              </a:ext>
            </a:extLst>
          </p:cNvPr>
          <p:cNvPicPr>
            <a:picLocks noChangeAspect="1"/>
          </p:cNvPicPr>
          <p:nvPr/>
        </p:nvPicPr>
        <p:blipFill>
          <a:blip r:embed="rId3"/>
          <a:stretch>
            <a:fillRect/>
          </a:stretch>
        </p:blipFill>
        <p:spPr>
          <a:xfrm>
            <a:off x="127730" y="212949"/>
            <a:ext cx="6602540" cy="94801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9B033A-D27E-C7CE-8E79-D2F99861B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460" y="626337"/>
            <a:ext cx="1887080" cy="1046112"/>
          </a:xfrm>
          <a:prstGeom prst="rect">
            <a:avLst/>
          </a:prstGeom>
        </p:spPr>
      </p:pic>
      <p:sp>
        <p:nvSpPr>
          <p:cNvPr id="4" name="TextBox 3">
            <a:extLst>
              <a:ext uri="{FF2B5EF4-FFF2-40B4-BE49-F238E27FC236}">
                <a16:creationId xmlns:a16="http://schemas.microsoft.com/office/drawing/2014/main" id="{22AF18D7-0306-DCDD-E420-399C93C81A11}"/>
              </a:ext>
            </a:extLst>
          </p:cNvPr>
          <p:cNvSpPr txBox="1"/>
          <p:nvPr/>
        </p:nvSpPr>
        <p:spPr>
          <a:xfrm>
            <a:off x="2658040" y="1504891"/>
            <a:ext cx="3429000" cy="769441"/>
          </a:xfrm>
          <a:prstGeom prst="rect">
            <a:avLst/>
          </a:prstGeom>
          <a:noFill/>
        </p:spPr>
        <p:txBody>
          <a:bodyPr wrap="square">
            <a:spAutoFit/>
          </a:bodyPr>
          <a:lstStyle/>
          <a:p>
            <a:br>
              <a:rPr lang="en-US" sz="2800" b="1" u="sng" dirty="0">
                <a:solidFill>
                  <a:srgbClr val="FF0000"/>
                </a:solidFill>
                <a:latin typeface="Times New Roman" panose="02020603050405020304" pitchFamily="18" charset="0"/>
                <a:cs typeface="Times New Roman" panose="02020603050405020304" pitchFamily="18" charset="0"/>
              </a:rPr>
            </a:br>
            <a:r>
              <a:rPr lang="en-US" sz="1600" b="1" u="sng" dirty="0">
                <a:solidFill>
                  <a:srgbClr val="C00000"/>
                </a:solidFill>
                <a:latin typeface="Times New Roman" panose="02020603050405020304" pitchFamily="18" charset="0"/>
                <a:cs typeface="Times New Roman" panose="02020603050405020304" pitchFamily="18" charset="0"/>
              </a:rPr>
              <a:t>ABSTRACT</a:t>
            </a:r>
            <a:endParaRPr lang="en-IN" sz="1600" dirty="0"/>
          </a:p>
        </p:txBody>
      </p:sp>
      <p:sp>
        <p:nvSpPr>
          <p:cNvPr id="5" name="TextBox 4">
            <a:extLst>
              <a:ext uri="{FF2B5EF4-FFF2-40B4-BE49-F238E27FC236}">
                <a16:creationId xmlns:a16="http://schemas.microsoft.com/office/drawing/2014/main" id="{6C7EE440-535D-E681-F3F8-008420444095}"/>
              </a:ext>
            </a:extLst>
          </p:cNvPr>
          <p:cNvSpPr txBox="1"/>
          <p:nvPr/>
        </p:nvSpPr>
        <p:spPr>
          <a:xfrm>
            <a:off x="743419" y="2912056"/>
            <a:ext cx="5371161" cy="4081887"/>
          </a:xfrm>
          <a:prstGeom prst="rect">
            <a:avLst/>
          </a:prstGeom>
          <a:noFill/>
        </p:spPr>
        <p:txBody>
          <a:bodyPr wrap="square">
            <a:spAutoFit/>
          </a:bodyPr>
          <a:lstStyle/>
          <a:p>
            <a:pPr>
              <a:lnSpc>
                <a:spcPct val="115000"/>
              </a:lnSpc>
            </a:pPr>
            <a:r>
              <a:rPr lang="en-GB" sz="1200" dirty="0">
                <a:effectLst/>
                <a:latin typeface="Times New Roman" panose="02020603050405020304" pitchFamily="18" charset="0"/>
                <a:ea typeface="Arial" panose="020B0604020202020204" pitchFamily="34" charset="0"/>
                <a:cs typeface="Times New Roman" panose="02020603050405020304" pitchFamily="18" charset="0"/>
              </a:rPr>
              <a:t>        To develop a website which keeps track of all the library books, to check the availability of a required book.</a:t>
            </a:r>
            <a:endParaRPr lang="en-IN" sz="1200" dirty="0">
              <a:effectLst/>
              <a:latin typeface="Times New Roman" panose="02020603050405020304" pitchFamily="18" charset="0"/>
              <a:ea typeface="Arial" panose="020B0604020202020204" pitchFamily="34" charset="0"/>
              <a:cs typeface="Times New Roman" panose="02020603050405020304" pitchFamily="18" charset="0"/>
            </a:endParaRPr>
          </a:p>
          <a:p>
            <a:pPr>
              <a:lnSpc>
                <a:spcPct val="115000"/>
              </a:lnSpc>
            </a:pPr>
            <a:r>
              <a:rPr lang="en-GB" sz="1200" dirty="0">
                <a:effectLst/>
                <a:latin typeface="Times New Roman" panose="02020603050405020304" pitchFamily="18" charset="0"/>
                <a:ea typeface="Arial" panose="020B0604020202020204" pitchFamily="34" charset="0"/>
                <a:cs typeface="Times New Roman" panose="02020603050405020304" pitchFamily="18" charset="0"/>
              </a:rPr>
              <a:t>       The Library Management System is an application for assisting a librarian in managing a book library in university. The system would provide a basic set of features to add/update members, add/update books, and manage check-in specifications for the systems based on the client’s statement of need.</a:t>
            </a:r>
            <a:endParaRPr lang="en-IN" sz="1200" dirty="0">
              <a:effectLst/>
              <a:latin typeface="Times New Roman" panose="02020603050405020304" pitchFamily="18" charset="0"/>
              <a:ea typeface="Arial" panose="020B0604020202020204" pitchFamily="34" charset="0"/>
              <a:cs typeface="Times New Roman" panose="02020603050405020304" pitchFamily="18" charset="0"/>
            </a:endParaRPr>
          </a:p>
          <a:p>
            <a:pPr>
              <a:lnSpc>
                <a:spcPct val="115000"/>
              </a:lnSpc>
            </a:pPr>
            <a:r>
              <a:rPr lang="en-GB" sz="1200" dirty="0">
                <a:effectLst/>
                <a:latin typeface="Times New Roman" panose="02020603050405020304" pitchFamily="18" charset="0"/>
                <a:ea typeface="Arial" panose="020B0604020202020204" pitchFamily="34" charset="0"/>
                <a:cs typeface="Times New Roman" panose="02020603050405020304" pitchFamily="18" charset="0"/>
              </a:rPr>
              <a:t>       </a:t>
            </a:r>
            <a:r>
              <a:rPr lang="en-GB" sz="1200" dirty="0">
                <a:solidFill>
                  <a:srgbClr val="333333"/>
                </a:solidFill>
                <a:effectLst/>
                <a:highlight>
                  <a:srgbClr val="FFFFFF"/>
                </a:highlight>
                <a:latin typeface="Times New Roman" panose="02020603050405020304" pitchFamily="18" charset="0"/>
                <a:ea typeface="Roboto" panose="02000000000000000000" pitchFamily="2" charset="0"/>
                <a:cs typeface="Times New Roman" panose="02020603050405020304" pitchFamily="18" charset="0"/>
              </a:rPr>
              <a:t>The Library Management system (LMS) acts as a tool to transform traditional libraries into digital libraries. In traditional libraries, the students/user has to search for books which are a hassle process and there is no proper maintenance of databases about issues/fines.</a:t>
            </a:r>
            <a:endParaRPr lang="en-IN" sz="1200" dirty="0">
              <a:effectLst/>
              <a:latin typeface="Times New Roman" panose="02020603050405020304" pitchFamily="18" charset="0"/>
              <a:ea typeface="Arial" panose="020B0604020202020204" pitchFamily="34" charset="0"/>
              <a:cs typeface="Times New Roman" panose="02020603050405020304" pitchFamily="18" charset="0"/>
            </a:endParaRPr>
          </a:p>
          <a:p>
            <a:pPr>
              <a:lnSpc>
                <a:spcPct val="115000"/>
              </a:lnSpc>
            </a:pPr>
            <a:r>
              <a:rPr lang="en-GB" sz="1600" b="1" dirty="0">
                <a:solidFill>
                  <a:srgbClr val="333333"/>
                </a:solidFill>
                <a:effectLst/>
                <a:highlight>
                  <a:srgbClr val="FFFFFF"/>
                </a:highlight>
                <a:latin typeface="Times New Roman" panose="02020603050405020304" pitchFamily="18" charset="0"/>
                <a:ea typeface="Roboto" panose="02000000000000000000" pitchFamily="2" charset="0"/>
                <a:cs typeface="Times New Roman" panose="02020603050405020304" pitchFamily="18" charset="0"/>
              </a:rPr>
              <a:t>Website consists of:        </a:t>
            </a:r>
            <a:endParaRPr lang="en-IN" sz="1600" b="1" dirty="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nSpc>
                <a:spcPct val="107000"/>
              </a:lnSpc>
              <a:buFont typeface="+mj-lt"/>
              <a:buAutoNum type="arabicPeriod"/>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Home: It reverts us back to the home page</a:t>
            </a:r>
          </a:p>
          <a:p>
            <a:pPr marL="342900" lvl="0" indent="-342900">
              <a:lnSpc>
                <a:spcPct val="107000"/>
              </a:lnSpc>
              <a:buFont typeface="+mj-lt"/>
              <a:buAutoNum type="arabicPeriod"/>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Books: It gives us info about the books and their availability</a:t>
            </a:r>
          </a:p>
          <a:p>
            <a:pPr marL="342900" lvl="0" indent="-342900">
              <a:lnSpc>
                <a:spcPct val="107000"/>
              </a:lnSpc>
              <a:buFont typeface="+mj-lt"/>
              <a:buAutoNum type="arabicPeriod"/>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Student-login: *Login page for the students </a:t>
            </a:r>
          </a:p>
          <a:p>
            <a:pPr marL="342900" lvl="0" indent="-342900">
              <a:lnSpc>
                <a:spcPct val="107000"/>
              </a:lnSpc>
              <a:buFont typeface="+mj-lt"/>
              <a:buAutoNum type="arabicPeriod"/>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Admin-login: *Login page for the admin</a:t>
            </a:r>
          </a:p>
          <a:p>
            <a:pPr marL="342900" lvl="0" indent="-342900">
              <a:lnSpc>
                <a:spcPct val="107000"/>
              </a:lnSpc>
              <a:buFont typeface="+mj-lt"/>
              <a:buAutoNum type="arabicPeriod"/>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Feedback</a:t>
            </a:r>
          </a:p>
          <a:p>
            <a:pPr marL="342900" lvl="0" indent="-342900">
              <a:lnSpc>
                <a:spcPct val="107000"/>
              </a:lnSpc>
              <a:spcAft>
                <a:spcPts val="800"/>
              </a:spcAft>
              <a:buFont typeface="+mj-lt"/>
              <a:buAutoNum type="arabicPeriod"/>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website’s logo and title</a:t>
            </a:r>
          </a:p>
          <a:p>
            <a:pPr marL="3509645">
              <a:lnSpc>
                <a:spcPct val="115000"/>
              </a:lnSpc>
            </a:pPr>
            <a:r>
              <a:rPr lang="en-GB" sz="1600" dirty="0">
                <a:effectLst/>
                <a:latin typeface="Arial" panose="020B0604020202020204" pitchFamily="34" charset="0"/>
                <a:ea typeface="Arial" panose="020B0604020202020204" pitchFamily="34" charset="0"/>
              </a:rPr>
              <a:t> </a:t>
            </a:r>
            <a:endParaRPr lang="en-IN" sz="1400" dirty="0">
              <a:effectLst/>
              <a:latin typeface="Arial" panose="020B0604020202020204" pitchFamily="34" charset="0"/>
              <a:ea typeface="Arial" panose="020B0604020202020204" pitchFamily="34" charset="0"/>
            </a:endParaRPr>
          </a:p>
        </p:txBody>
      </p:sp>
      <p:pic>
        <p:nvPicPr>
          <p:cNvPr id="6" name="Picture 5">
            <a:extLst>
              <a:ext uri="{FF2B5EF4-FFF2-40B4-BE49-F238E27FC236}">
                <a16:creationId xmlns:a16="http://schemas.microsoft.com/office/drawing/2014/main" id="{A6ED1A2B-6E6A-2885-5CC8-FC6504BBCA83}"/>
              </a:ext>
            </a:extLst>
          </p:cNvPr>
          <p:cNvPicPr>
            <a:picLocks noChangeAspect="1"/>
          </p:cNvPicPr>
          <p:nvPr/>
        </p:nvPicPr>
        <p:blipFill>
          <a:blip r:embed="rId3"/>
          <a:stretch>
            <a:fillRect/>
          </a:stretch>
        </p:blipFill>
        <p:spPr>
          <a:xfrm>
            <a:off x="127729" y="212949"/>
            <a:ext cx="6602540" cy="9480102"/>
          </a:xfrm>
          <a:prstGeom prst="rect">
            <a:avLst/>
          </a:prstGeom>
        </p:spPr>
      </p:pic>
    </p:spTree>
    <p:extLst>
      <p:ext uri="{BB962C8B-B14F-4D97-AF65-F5344CB8AC3E}">
        <p14:creationId xmlns:p14="http://schemas.microsoft.com/office/powerpoint/2010/main" val="2649150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37E233-F37E-B1BB-C1DD-BF740181D999}"/>
              </a:ext>
            </a:extLst>
          </p:cNvPr>
          <p:cNvSpPr txBox="1"/>
          <p:nvPr/>
        </p:nvSpPr>
        <p:spPr>
          <a:xfrm>
            <a:off x="735330" y="2137797"/>
            <a:ext cx="5143500" cy="6186309"/>
          </a:xfrm>
          <a:prstGeom prst="rect">
            <a:avLst/>
          </a:prstGeom>
          <a:noFill/>
        </p:spPr>
        <p:txBody>
          <a:bodyPr wrap="square">
            <a:spAutoFit/>
          </a:bodyPr>
          <a:lstStyle/>
          <a:p>
            <a:r>
              <a:rPr lang="en-US" sz="1200" b="0" i="0" dirty="0">
                <a:solidFill>
                  <a:srgbClr val="000000"/>
                </a:solidFill>
                <a:effectLst/>
                <a:latin typeface="Times New Roman" panose="02020603050405020304" pitchFamily="18" charset="0"/>
                <a:cs typeface="Times New Roman" panose="02020603050405020304" pitchFamily="18" charset="0"/>
              </a:rPr>
              <a:t>         A library is a place where a huge collection of books and resources are available which can be accessible by the users. It acts as a brain for the institutions. It enhances the dissemination of knowledge and spiritual civilization among the students. The tons of books and research works are captivating the students to improvise their knowledge in all perspectives. It guides the students to promote their views differently. This knowledge optimizes the student to achieve a better result in academic as well as personal skill development. Improvisation in technology causes the demand for developing a way to enhance the traditional library set up to digital one. </a:t>
            </a:r>
          </a:p>
          <a:p>
            <a:r>
              <a:rPr lang="en-US" sz="1200" dirty="0">
                <a:solidFill>
                  <a:srgbClr val="000000"/>
                </a:solidFill>
                <a:latin typeface="Times New Roman" panose="02020603050405020304" pitchFamily="18" charset="0"/>
                <a:cs typeface="Times New Roman" panose="02020603050405020304" pitchFamily="18" charset="0"/>
              </a:rPr>
              <a:t>                     </a:t>
            </a:r>
            <a:r>
              <a:rPr lang="en-US" sz="1200" b="0" i="0" dirty="0">
                <a:solidFill>
                  <a:srgbClr val="000000"/>
                </a:solidFill>
                <a:effectLst/>
                <a:latin typeface="Times New Roman" panose="02020603050405020304" pitchFamily="18" charset="0"/>
                <a:cs typeface="Times New Roman" panose="02020603050405020304" pitchFamily="18" charset="0"/>
              </a:rPr>
              <a:t>Numerous tedious processes reduce the efficiency of the library. For example, it always needs manual support to do any activities in the traditional library. The count and details of books are scribbled in the paper for reference. Each data is fetched in the notebook for future citations. To examine any data then they have to refer the notebooks. At the same time while distributing the books to the students they have to enter into the notebook where they need to represent the book id, distribution and renewal date, and student id. The librarians/staff have to assign a tag for each book and provide an id for it. They have to align and arrange the books on the shelves and marked it. Missing or theft of the book builds a serious issue and confusion to the librarians. While collecting the book from the students they have to verify the penalties of the books. Therefore it causes a monotonous among the staff. </a:t>
            </a:r>
          </a:p>
          <a:p>
            <a:pPr algn="l"/>
            <a:r>
              <a:rPr lang="en-US" sz="1200" b="0" i="0" dirty="0">
                <a:solidFill>
                  <a:srgbClr val="000000"/>
                </a:solidFill>
                <a:effectLst/>
                <a:latin typeface="Times New Roman" panose="02020603050405020304" pitchFamily="18" charset="0"/>
                <a:cs typeface="Times New Roman" panose="02020603050405020304" pitchFamily="18" charset="0"/>
              </a:rPr>
              <a:t>                   Consequently, it builds an uninteresting among the student due to the slow progress of the staff. To evoke the library into the technological era, we presented a system called the Library Management system (LMS). It is an automatic system that reduces the work burden of the staff/librarians through a single click. It will manage, organize and oriented the library task. The LMS supports the librarian to add/view/delete/update details from the library stock. Here we integrate all the library data into the SQL server. Preliminarily the librarian has to add student and book details into the database. After that he/she can view/delete/update those details through the Library Management system. On account of this, the user can access the library at any time. </a:t>
            </a:r>
          </a:p>
          <a:p>
            <a:endParaRPr lang="en-US" sz="1200" b="0" i="0" dirty="0">
              <a:solidFill>
                <a:srgbClr val="000000"/>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091EFC1-A496-8E5E-7A38-C1926FBA7E9A}"/>
              </a:ext>
            </a:extLst>
          </p:cNvPr>
          <p:cNvPicPr>
            <a:picLocks noChangeAspect="1"/>
          </p:cNvPicPr>
          <p:nvPr/>
        </p:nvPicPr>
        <p:blipFill>
          <a:blip r:embed="rId2"/>
          <a:stretch>
            <a:fillRect/>
          </a:stretch>
        </p:blipFill>
        <p:spPr>
          <a:xfrm>
            <a:off x="2487086" y="317338"/>
            <a:ext cx="1883827" cy="1042506"/>
          </a:xfrm>
          <a:prstGeom prst="rect">
            <a:avLst/>
          </a:prstGeom>
        </p:spPr>
      </p:pic>
      <p:sp>
        <p:nvSpPr>
          <p:cNvPr id="6" name="TextBox 5">
            <a:extLst>
              <a:ext uri="{FF2B5EF4-FFF2-40B4-BE49-F238E27FC236}">
                <a16:creationId xmlns:a16="http://schemas.microsoft.com/office/drawing/2014/main" id="{7FCEA43A-AFEF-F96B-9A25-E973C0E017CC}"/>
              </a:ext>
            </a:extLst>
          </p:cNvPr>
          <p:cNvSpPr txBox="1"/>
          <p:nvPr/>
        </p:nvSpPr>
        <p:spPr>
          <a:xfrm>
            <a:off x="735330" y="7862441"/>
            <a:ext cx="5143500" cy="923330"/>
          </a:xfrm>
          <a:prstGeom prst="rect">
            <a:avLst/>
          </a:prstGeom>
          <a:noFill/>
        </p:spPr>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200" b="0" i="0" dirty="0">
                <a:solidFill>
                  <a:srgbClr val="000000"/>
                </a:solidFill>
                <a:effectLst/>
                <a:latin typeface="Times New Roman" panose="02020603050405020304" pitchFamily="18" charset="0"/>
                <a:cs typeface="Times New Roman" panose="02020603050405020304" pitchFamily="18" charset="0"/>
              </a:rPr>
              <a:t>         The librarians can assist the data without any confusion. Each data are retrieved from the database. if he/she access any user details then it shows username, id, book details, and penalty details. They no need to write it on paper for any references. By editing the data they can change the parameter in it. </a:t>
            </a:r>
            <a:endParaRPr lang="en-IN" sz="1200" dirty="0"/>
          </a:p>
        </p:txBody>
      </p:sp>
      <p:sp>
        <p:nvSpPr>
          <p:cNvPr id="9" name="TextBox 8">
            <a:extLst>
              <a:ext uri="{FF2B5EF4-FFF2-40B4-BE49-F238E27FC236}">
                <a16:creationId xmlns:a16="http://schemas.microsoft.com/office/drawing/2014/main" id="{092E93F9-C981-AB39-40C2-E5BEE2B25654}"/>
              </a:ext>
            </a:extLst>
          </p:cNvPr>
          <p:cNvSpPr txBox="1"/>
          <p:nvPr/>
        </p:nvSpPr>
        <p:spPr>
          <a:xfrm>
            <a:off x="2453578" y="1564154"/>
            <a:ext cx="3425252" cy="369332"/>
          </a:xfrm>
          <a:prstGeom prst="rect">
            <a:avLst/>
          </a:prstGeom>
          <a:noFill/>
        </p:spPr>
        <p:txBody>
          <a:bodyPr wrap="square">
            <a:spAutoFit/>
          </a:bodyPr>
          <a:lstStyle/>
          <a:p>
            <a:r>
              <a:rPr lang="en-US" sz="1800" b="1" u="sng" dirty="0">
                <a:solidFill>
                  <a:srgbClr val="C00000"/>
                </a:solidFill>
                <a:latin typeface="Times New Roman" panose="02020603050405020304" pitchFamily="18" charset="0"/>
                <a:cs typeface="Times New Roman" panose="02020603050405020304" pitchFamily="18" charset="0"/>
              </a:rPr>
              <a:t>INTRODUCTION</a:t>
            </a:r>
          </a:p>
        </p:txBody>
      </p:sp>
      <p:pic>
        <p:nvPicPr>
          <p:cNvPr id="10" name="Picture 9">
            <a:extLst>
              <a:ext uri="{FF2B5EF4-FFF2-40B4-BE49-F238E27FC236}">
                <a16:creationId xmlns:a16="http://schemas.microsoft.com/office/drawing/2014/main" id="{E6C696FF-EE5D-1EC1-1534-F39DBBF6313A}"/>
              </a:ext>
            </a:extLst>
          </p:cNvPr>
          <p:cNvPicPr>
            <a:picLocks noChangeAspect="1"/>
          </p:cNvPicPr>
          <p:nvPr/>
        </p:nvPicPr>
        <p:blipFill>
          <a:blip r:embed="rId3"/>
          <a:stretch>
            <a:fillRect/>
          </a:stretch>
        </p:blipFill>
        <p:spPr>
          <a:xfrm>
            <a:off x="127729" y="167979"/>
            <a:ext cx="6602540" cy="9480102"/>
          </a:xfrm>
          <a:prstGeom prst="rect">
            <a:avLst/>
          </a:prstGeom>
        </p:spPr>
      </p:pic>
    </p:spTree>
    <p:extLst>
      <p:ext uri="{BB962C8B-B14F-4D97-AF65-F5344CB8AC3E}">
        <p14:creationId xmlns:p14="http://schemas.microsoft.com/office/powerpoint/2010/main" val="840581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81C32E-7909-61D1-9003-84B009154FBB}"/>
              </a:ext>
            </a:extLst>
          </p:cNvPr>
          <p:cNvSpPr txBox="1"/>
          <p:nvPr/>
        </p:nvSpPr>
        <p:spPr>
          <a:xfrm>
            <a:off x="674370" y="1882459"/>
            <a:ext cx="5509260" cy="4247317"/>
          </a:xfrm>
          <a:prstGeom prst="rect">
            <a:avLst/>
          </a:prstGeom>
          <a:noFill/>
        </p:spPr>
        <p:txBody>
          <a:bodyPr wrap="square">
            <a:spAutoFit/>
          </a:bodyPr>
          <a:lstStyle/>
          <a:p>
            <a:pPr algn="l"/>
            <a:r>
              <a:rPr lang="en-US" sz="1800" b="0" i="0" dirty="0">
                <a:solidFill>
                  <a:srgbClr val="000000"/>
                </a:solidFill>
                <a:effectLst/>
                <a:latin typeface="Times New Roman" panose="02020603050405020304" pitchFamily="18" charset="0"/>
                <a:cs typeface="Times New Roman" panose="02020603050405020304" pitchFamily="18" charset="0"/>
              </a:rPr>
              <a:t>In spite of working on the manual, the librarian can feel easy to handle the automatic system. It has more additional features such as librarian can maintain library records, student’s history of penalties and issues. It always tracks the count of the book in the library and issued book details. This causes a flexible service for librarians and students. It is a user-friendly interface, so basic computer knowledge is enough to access the LMS. The system is a customizable and user-configurable one which causes it to use in different organizations. We represent the LMS with Admin module. We built the LMS in </a:t>
            </a:r>
            <a:r>
              <a:rPr lang="en-US" sz="1800" b="0" i="0" dirty="0" err="1">
                <a:solidFill>
                  <a:srgbClr val="000000"/>
                </a:solidFill>
                <a:effectLst/>
                <a:latin typeface="Times New Roman" panose="02020603050405020304" pitchFamily="18" charset="0"/>
                <a:cs typeface="Times New Roman" panose="02020603050405020304" pitchFamily="18" charset="0"/>
              </a:rPr>
              <a:t>.Net</a:t>
            </a:r>
            <a:r>
              <a:rPr lang="en-US" sz="1800" b="0" i="0" dirty="0">
                <a:solidFill>
                  <a:srgbClr val="000000"/>
                </a:solidFill>
                <a:effectLst/>
                <a:latin typeface="Times New Roman" panose="02020603050405020304" pitchFamily="18" charset="0"/>
                <a:cs typeface="Times New Roman" panose="02020603050405020304" pitchFamily="18" charset="0"/>
              </a:rPr>
              <a:t> Technology which is considered as the one of the upcoming technology in IT industries. By the integration of all the modules, it will be presented on the desktop of your computer. </a:t>
            </a:r>
            <a:endParaRPr lang="en-IN" dirty="0"/>
          </a:p>
        </p:txBody>
      </p:sp>
      <p:pic>
        <p:nvPicPr>
          <p:cNvPr id="4" name="Picture 3">
            <a:extLst>
              <a:ext uri="{FF2B5EF4-FFF2-40B4-BE49-F238E27FC236}">
                <a16:creationId xmlns:a16="http://schemas.microsoft.com/office/drawing/2014/main" id="{B7E3C138-6792-4056-9930-4F9E482AA412}"/>
              </a:ext>
            </a:extLst>
          </p:cNvPr>
          <p:cNvPicPr>
            <a:picLocks noChangeAspect="1"/>
          </p:cNvPicPr>
          <p:nvPr/>
        </p:nvPicPr>
        <p:blipFill>
          <a:blip r:embed="rId2"/>
          <a:stretch>
            <a:fillRect/>
          </a:stretch>
        </p:blipFill>
        <p:spPr>
          <a:xfrm>
            <a:off x="2487086" y="400572"/>
            <a:ext cx="1883827" cy="1042506"/>
          </a:xfrm>
          <a:prstGeom prst="rect">
            <a:avLst/>
          </a:prstGeom>
        </p:spPr>
      </p:pic>
      <p:sp>
        <p:nvSpPr>
          <p:cNvPr id="5" name="TextBox 4">
            <a:extLst>
              <a:ext uri="{FF2B5EF4-FFF2-40B4-BE49-F238E27FC236}">
                <a16:creationId xmlns:a16="http://schemas.microsoft.com/office/drawing/2014/main" id="{E1C3AB39-B398-81B7-9E7C-0A17382D4625}"/>
              </a:ext>
            </a:extLst>
          </p:cNvPr>
          <p:cNvSpPr txBox="1"/>
          <p:nvPr/>
        </p:nvSpPr>
        <p:spPr>
          <a:xfrm>
            <a:off x="674370" y="6150663"/>
            <a:ext cx="5340350" cy="3354765"/>
          </a:xfrm>
          <a:prstGeom prst="rect">
            <a:avLst/>
          </a:prstGeom>
          <a:noFill/>
        </p:spPr>
        <p:txBody>
          <a:bodyPr wrap="square">
            <a:spAutoFit/>
          </a:bodyPr>
          <a:lstStyle/>
          <a:p>
            <a:pPr algn="l"/>
            <a:r>
              <a:rPr lang="en-US" b="1" i="0" dirty="0">
                <a:solidFill>
                  <a:srgbClr val="141617"/>
                </a:solidFill>
                <a:effectLst/>
                <a:latin typeface="Times New Roman" panose="02020603050405020304" pitchFamily="18" charset="0"/>
                <a:cs typeface="Times New Roman" panose="02020603050405020304" pitchFamily="18" charset="0"/>
              </a:rPr>
              <a:t>The project scope:</a:t>
            </a:r>
          </a:p>
          <a:p>
            <a:pPr algn="l"/>
            <a:r>
              <a:rPr lang="en-US" b="1" i="0" dirty="0">
                <a:solidFill>
                  <a:srgbClr val="141617"/>
                </a:solidFill>
                <a:effectLst/>
                <a:latin typeface="Times New Roman" panose="02020603050405020304" pitchFamily="18" charset="0"/>
                <a:cs typeface="Times New Roman" panose="02020603050405020304" pitchFamily="18" charset="0"/>
              </a:rPr>
              <a:t> </a:t>
            </a:r>
          </a:p>
          <a:p>
            <a:pPr algn="l">
              <a:buFont typeface="Arial" panose="020B0604020202020204" pitchFamily="34" charset="0"/>
              <a:buChar char="•"/>
            </a:pPr>
            <a:r>
              <a:rPr lang="en-US" sz="1600" b="0" i="0" dirty="0">
                <a:solidFill>
                  <a:srgbClr val="141617"/>
                </a:solidFill>
                <a:effectLst/>
                <a:latin typeface="Times New Roman" panose="02020603050405020304" pitchFamily="18" charset="0"/>
                <a:cs typeface="Times New Roman" panose="02020603050405020304" pitchFamily="18" charset="0"/>
              </a:rPr>
              <a:t>To have a user-friendly and easy-to-use database application for library management.</a:t>
            </a:r>
          </a:p>
          <a:p>
            <a:pPr algn="l">
              <a:buFont typeface="Arial" panose="020B0604020202020204" pitchFamily="34" charset="0"/>
              <a:buChar char="•"/>
            </a:pPr>
            <a:r>
              <a:rPr lang="en-US" sz="1600" b="0" i="0" dirty="0">
                <a:solidFill>
                  <a:srgbClr val="141617"/>
                </a:solidFill>
                <a:effectLst/>
                <a:latin typeface="Times New Roman" panose="02020603050405020304" pitchFamily="18" charset="0"/>
                <a:cs typeface="Times New Roman" panose="02020603050405020304" pitchFamily="18" charset="0"/>
              </a:rPr>
              <a:t>To have an application that secures data records.</a:t>
            </a:r>
          </a:p>
          <a:p>
            <a:pPr algn="l">
              <a:buFont typeface="Arial" panose="020B0604020202020204" pitchFamily="34" charset="0"/>
              <a:buChar char="•"/>
            </a:pPr>
            <a:r>
              <a:rPr lang="en-US" sz="1600" b="0" i="0" dirty="0">
                <a:solidFill>
                  <a:srgbClr val="141617"/>
                </a:solidFill>
                <a:effectLst/>
                <a:latin typeface="Times New Roman" panose="02020603050405020304" pitchFamily="18" charset="0"/>
                <a:cs typeface="Times New Roman" panose="02020603050405020304" pitchFamily="18" charset="0"/>
              </a:rPr>
              <a:t>To have an application that generates reports on books, due reports, fine reports, etc. easily.</a:t>
            </a:r>
          </a:p>
          <a:p>
            <a:pPr algn="l">
              <a:buFont typeface="Arial" panose="020B0604020202020204" pitchFamily="34" charset="0"/>
              <a:buChar char="•"/>
            </a:pPr>
            <a:r>
              <a:rPr lang="en-US" sz="1600" b="0" i="0" dirty="0">
                <a:solidFill>
                  <a:srgbClr val="141617"/>
                </a:solidFill>
                <a:effectLst/>
                <a:latin typeface="Times New Roman" panose="02020603050405020304" pitchFamily="18" charset="0"/>
                <a:cs typeface="Times New Roman" panose="02020603050405020304" pitchFamily="18" charset="0"/>
              </a:rPr>
              <a:t>To have an application that can track the user activities and their records easily.</a:t>
            </a:r>
          </a:p>
          <a:p>
            <a:pPr algn="l">
              <a:buFont typeface="Arial" panose="020B0604020202020204" pitchFamily="34" charset="0"/>
              <a:buChar char="•"/>
            </a:pPr>
            <a:r>
              <a:rPr lang="en-US" sz="1600" b="0" i="0" dirty="0">
                <a:solidFill>
                  <a:srgbClr val="141617"/>
                </a:solidFill>
                <a:effectLst/>
                <a:latin typeface="Times New Roman" panose="02020603050405020304" pitchFamily="18" charset="0"/>
                <a:cs typeface="Times New Roman" panose="02020603050405020304" pitchFamily="18" charset="0"/>
              </a:rPr>
              <a:t>To have an application that reduces the errors and efforts of the librarian.</a:t>
            </a:r>
          </a:p>
          <a:p>
            <a:pPr algn="l">
              <a:buFont typeface="Arial" panose="020B0604020202020204" pitchFamily="34" charset="0"/>
              <a:buChar char="•"/>
            </a:pPr>
            <a:r>
              <a:rPr lang="en-US" sz="1600" b="0" i="0" dirty="0">
                <a:solidFill>
                  <a:srgbClr val="141617"/>
                </a:solidFill>
                <a:effectLst/>
                <a:latin typeface="Times New Roman" panose="02020603050405020304" pitchFamily="18" charset="0"/>
                <a:cs typeface="Times New Roman" panose="02020603050405020304" pitchFamily="18" charset="0"/>
              </a:rPr>
              <a:t>The application shall have a login and password for allowing only authorized users to access the application.</a:t>
            </a:r>
          </a:p>
        </p:txBody>
      </p:sp>
      <p:pic>
        <p:nvPicPr>
          <p:cNvPr id="6" name="Picture 5">
            <a:extLst>
              <a:ext uri="{FF2B5EF4-FFF2-40B4-BE49-F238E27FC236}">
                <a16:creationId xmlns:a16="http://schemas.microsoft.com/office/drawing/2014/main" id="{B5DA67F8-FADC-669E-DB10-6AF91F98BE81}"/>
              </a:ext>
            </a:extLst>
          </p:cNvPr>
          <p:cNvPicPr>
            <a:picLocks noChangeAspect="1"/>
          </p:cNvPicPr>
          <p:nvPr/>
        </p:nvPicPr>
        <p:blipFill>
          <a:blip r:embed="rId3"/>
          <a:stretch>
            <a:fillRect/>
          </a:stretch>
        </p:blipFill>
        <p:spPr>
          <a:xfrm>
            <a:off x="127730" y="212949"/>
            <a:ext cx="6602540" cy="9480102"/>
          </a:xfrm>
          <a:prstGeom prst="rect">
            <a:avLst/>
          </a:prstGeom>
        </p:spPr>
      </p:pic>
    </p:spTree>
    <p:extLst>
      <p:ext uri="{BB962C8B-B14F-4D97-AF65-F5344CB8AC3E}">
        <p14:creationId xmlns:p14="http://schemas.microsoft.com/office/powerpoint/2010/main" val="121859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0B4602-F3FB-EF95-8C53-2B240F6D7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460" y="518194"/>
            <a:ext cx="1887080" cy="1046112"/>
          </a:xfrm>
          <a:prstGeom prst="rect">
            <a:avLst/>
          </a:prstGeom>
        </p:spPr>
      </p:pic>
      <p:sp>
        <p:nvSpPr>
          <p:cNvPr id="8" name="TextBox 7">
            <a:extLst>
              <a:ext uri="{FF2B5EF4-FFF2-40B4-BE49-F238E27FC236}">
                <a16:creationId xmlns:a16="http://schemas.microsoft.com/office/drawing/2014/main" id="{E2248633-1974-5CB9-873C-C39ACB545A95}"/>
              </a:ext>
            </a:extLst>
          </p:cNvPr>
          <p:cNvSpPr txBox="1"/>
          <p:nvPr/>
        </p:nvSpPr>
        <p:spPr>
          <a:xfrm>
            <a:off x="1677864" y="1794305"/>
            <a:ext cx="4361180"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WHAT IS WEBDEVELOPMENT</a:t>
            </a:r>
            <a:r>
              <a:rPr lang="en-IN" dirty="0"/>
              <a:t>?</a:t>
            </a:r>
          </a:p>
        </p:txBody>
      </p:sp>
      <p:sp>
        <p:nvSpPr>
          <p:cNvPr id="10" name="TextBox 9">
            <a:extLst>
              <a:ext uri="{FF2B5EF4-FFF2-40B4-BE49-F238E27FC236}">
                <a16:creationId xmlns:a16="http://schemas.microsoft.com/office/drawing/2014/main" id="{7FF08C3C-ED46-AA94-582B-C50A323F077A}"/>
              </a:ext>
            </a:extLst>
          </p:cNvPr>
          <p:cNvSpPr txBox="1"/>
          <p:nvPr/>
        </p:nvSpPr>
        <p:spPr>
          <a:xfrm>
            <a:off x="820614" y="2376892"/>
            <a:ext cx="5574324" cy="2862322"/>
          </a:xfrm>
          <a:prstGeom prst="rect">
            <a:avLst/>
          </a:prstGeom>
          <a:noFill/>
        </p:spPr>
        <p:txBody>
          <a:bodyPr wrap="square">
            <a:spAutoFit/>
          </a:bodyPr>
          <a:lstStyle/>
          <a:p>
            <a:pPr algn="l"/>
            <a:r>
              <a:rPr lang="en-US" sz="1200" b="0" i="0" dirty="0">
                <a:solidFill>
                  <a:srgbClr val="212529"/>
                </a:solidFill>
                <a:effectLst/>
                <a:latin typeface="Times New Roman" panose="02020603050405020304" pitchFamily="18" charset="0"/>
                <a:cs typeface="Times New Roman" panose="02020603050405020304" pitchFamily="18" charset="0"/>
              </a:rPr>
              <a:t>In the process of Web Development, Developers build web pages and applications for either the Intranet, a private network, or the Internet. It does not necessarily focus on a website’s design; rather, it is majorly concerned with the programming and coding part, which is the main reason for the functioning of the website.</a:t>
            </a:r>
            <a:br>
              <a:rPr lang="en-US" sz="1200" b="0" i="0" dirty="0">
                <a:solidFill>
                  <a:srgbClr val="212529"/>
                </a:solidFill>
                <a:effectLst/>
                <a:latin typeface="Times New Roman" panose="02020603050405020304" pitchFamily="18" charset="0"/>
                <a:cs typeface="Times New Roman" panose="02020603050405020304" pitchFamily="18" charset="0"/>
              </a:rPr>
            </a:br>
            <a:endParaRPr lang="en-US" sz="1200" b="0" i="0" dirty="0">
              <a:solidFill>
                <a:srgbClr val="212529"/>
              </a:solidFill>
              <a:effectLst/>
              <a:latin typeface="Times New Roman" panose="02020603050405020304" pitchFamily="18" charset="0"/>
              <a:cs typeface="Times New Roman" panose="02020603050405020304" pitchFamily="18" charset="0"/>
            </a:endParaRPr>
          </a:p>
          <a:p>
            <a:pPr algn="l"/>
            <a:r>
              <a:rPr lang="en-US" sz="1200" b="0" i="0" dirty="0">
                <a:solidFill>
                  <a:srgbClr val="212529"/>
                </a:solidFill>
                <a:effectLst/>
                <a:latin typeface="Times New Roman" panose="02020603050405020304" pitchFamily="18" charset="0"/>
                <a:cs typeface="Times New Roman" panose="02020603050405020304" pitchFamily="18" charset="0"/>
              </a:rPr>
              <a:t>It refers to developing and maintaining web pages, including bits and pieces of concepts like web design, web programming, web publishing, and database management. Further, it includes various types of </a:t>
            </a:r>
            <a:r>
              <a:rPr lang="en-US" sz="1200" dirty="0">
                <a:latin typeface="Times New Roman" panose="02020603050405020304" pitchFamily="18" charset="0"/>
                <a:cs typeface="Times New Roman" panose="02020603050405020304" pitchFamily="18" charset="0"/>
              </a:rPr>
              <a:t>web</a:t>
            </a:r>
            <a:r>
              <a:rPr lang="en-US" sz="1200" dirty="0">
                <a:solidFill>
                  <a:srgbClr val="CC9900"/>
                </a:solidFill>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development</a:t>
            </a:r>
            <a:r>
              <a:rPr lang="en-US" sz="1200" dirty="0">
                <a:solidFill>
                  <a:srgbClr val="CC9900"/>
                </a:solidFill>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tools</a:t>
            </a:r>
            <a:r>
              <a:rPr lang="en-US" sz="1200" b="0" i="0" dirty="0">
                <a:solidFill>
                  <a:srgbClr val="212529"/>
                </a:solidFill>
                <a:effectLst/>
                <a:latin typeface="Times New Roman" panose="02020603050405020304" pitchFamily="18" charset="0"/>
                <a:cs typeface="Times New Roman" panose="02020603050405020304" pitchFamily="18" charset="0"/>
              </a:rPr>
              <a:t> and techniques such as text editors for manually coding the websites, Dreamweaver for developing a web page, using a blogging website to update blogs, and more.</a:t>
            </a:r>
            <a:br>
              <a:rPr lang="en-US" sz="1200" b="0" i="0" dirty="0">
                <a:solidFill>
                  <a:srgbClr val="212529"/>
                </a:solidFill>
                <a:effectLst/>
                <a:latin typeface="Times New Roman" panose="02020603050405020304" pitchFamily="18" charset="0"/>
                <a:cs typeface="Times New Roman" panose="02020603050405020304" pitchFamily="18" charset="0"/>
              </a:rPr>
            </a:br>
            <a:endParaRPr lang="en-US" sz="1200" b="0" i="0" dirty="0">
              <a:solidFill>
                <a:srgbClr val="212529"/>
              </a:solidFill>
              <a:effectLst/>
              <a:latin typeface="Times New Roman" panose="02020603050405020304" pitchFamily="18" charset="0"/>
              <a:cs typeface="Times New Roman" panose="02020603050405020304" pitchFamily="18" charset="0"/>
            </a:endParaRPr>
          </a:p>
          <a:p>
            <a:pPr algn="l"/>
            <a:r>
              <a:rPr lang="en-US" sz="1200" b="0" i="0" dirty="0">
                <a:solidFill>
                  <a:srgbClr val="212529"/>
                </a:solidFill>
                <a:effectLst/>
                <a:latin typeface="Times New Roman" panose="02020603050405020304" pitchFamily="18" charset="0"/>
                <a:cs typeface="Times New Roman" panose="02020603050405020304" pitchFamily="18" charset="0"/>
              </a:rPr>
              <a:t>From basic and simple websites to complex web applications and social media platforms and from numerous online shopping web pages to even content management systems (CMS), all the online tools and websites that we use regularly are part of Web Development. Besides, all these tools and websites are built by Web Developers.</a:t>
            </a:r>
          </a:p>
        </p:txBody>
      </p:sp>
      <p:sp>
        <p:nvSpPr>
          <p:cNvPr id="12" name="TextBox 11">
            <a:extLst>
              <a:ext uri="{FF2B5EF4-FFF2-40B4-BE49-F238E27FC236}">
                <a16:creationId xmlns:a16="http://schemas.microsoft.com/office/drawing/2014/main" id="{1B969DC0-7A7F-AF82-B2B0-D77A6FE95088}"/>
              </a:ext>
            </a:extLst>
          </p:cNvPr>
          <p:cNvSpPr txBox="1"/>
          <p:nvPr/>
        </p:nvSpPr>
        <p:spPr>
          <a:xfrm>
            <a:off x="820614" y="5498366"/>
            <a:ext cx="4678992" cy="338554"/>
          </a:xfrm>
          <a:prstGeom prst="rect">
            <a:avLst/>
          </a:prstGeom>
          <a:noFill/>
        </p:spPr>
        <p:txBody>
          <a:bodyPr wrap="square">
            <a:spAutoFit/>
          </a:bodyPr>
          <a:lstStyle/>
          <a:p>
            <a:pPr algn="l"/>
            <a:r>
              <a:rPr lang="en-US" sz="1600" b="1" i="0" dirty="0">
                <a:solidFill>
                  <a:srgbClr val="212529"/>
                </a:solidFill>
                <a:effectLst/>
                <a:latin typeface="Times New Roman" panose="02020603050405020304" pitchFamily="18" charset="0"/>
                <a:cs typeface="Times New Roman" panose="02020603050405020304" pitchFamily="18" charset="0"/>
              </a:rPr>
              <a:t>Most Popular Web Development Tools</a:t>
            </a:r>
          </a:p>
        </p:txBody>
      </p:sp>
      <p:sp>
        <p:nvSpPr>
          <p:cNvPr id="14" name="TextBox 13">
            <a:extLst>
              <a:ext uri="{FF2B5EF4-FFF2-40B4-BE49-F238E27FC236}">
                <a16:creationId xmlns:a16="http://schemas.microsoft.com/office/drawing/2014/main" id="{6BA57670-7978-96EF-93D6-5D5E3FE73FBC}"/>
              </a:ext>
            </a:extLst>
          </p:cNvPr>
          <p:cNvSpPr txBox="1"/>
          <p:nvPr/>
        </p:nvSpPr>
        <p:spPr>
          <a:xfrm>
            <a:off x="820614" y="5975479"/>
            <a:ext cx="5366825" cy="830997"/>
          </a:xfrm>
          <a:prstGeom prst="rect">
            <a:avLst/>
          </a:prstGeom>
          <a:noFill/>
        </p:spPr>
        <p:txBody>
          <a:bodyPr wrap="square">
            <a:spAutoFit/>
          </a:bodyPr>
          <a:lstStyle/>
          <a:p>
            <a:r>
              <a:rPr lang="en-US" sz="1200" b="0" i="0" dirty="0">
                <a:solidFill>
                  <a:srgbClr val="212529"/>
                </a:solidFill>
                <a:effectLst/>
                <a:latin typeface="Times New Roman" panose="02020603050405020304" pitchFamily="18" charset="0"/>
                <a:cs typeface="Times New Roman" panose="02020603050405020304" pitchFamily="18" charset="0"/>
              </a:rPr>
              <a:t>To build functioning websites efficiently and easily, there are various tools that Web Developers can use. These tools allow them to build well-functioning websites with friendly user interfaces. Some of the widely used Web Development tools are as follows:</a:t>
            </a:r>
            <a:endParaRPr lang="en-IN" sz="12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AA07CAC8-8329-0E1A-9A7F-5B7084F8BFB4}"/>
              </a:ext>
            </a:extLst>
          </p:cNvPr>
          <p:cNvSpPr txBox="1"/>
          <p:nvPr/>
        </p:nvSpPr>
        <p:spPr>
          <a:xfrm>
            <a:off x="820614" y="6945035"/>
            <a:ext cx="1714500" cy="2492990"/>
          </a:xfrm>
          <a:prstGeom prst="rect">
            <a:avLst/>
          </a:prstGeom>
          <a:noFill/>
        </p:spPr>
        <p:txBody>
          <a:bodyPr wrap="square">
            <a:spAutoFit/>
          </a:bodyPr>
          <a:lstStyle/>
          <a:p>
            <a:pPr algn="l">
              <a:buFont typeface="Arial" panose="020B0604020202020204" pitchFamily="34" charset="0"/>
              <a:buChar char="•"/>
            </a:pPr>
            <a:r>
              <a:rPr lang="en-IN" sz="1200" b="0" i="0" dirty="0">
                <a:solidFill>
                  <a:srgbClr val="212529"/>
                </a:solidFill>
                <a:effectLst/>
                <a:latin typeface="Times New Roman" panose="02020603050405020304" pitchFamily="18" charset="0"/>
                <a:cs typeface="Times New Roman" panose="02020603050405020304" pitchFamily="18" charset="0"/>
              </a:rPr>
              <a:t>GitHub</a:t>
            </a:r>
          </a:p>
          <a:p>
            <a:pPr algn="l">
              <a:buFont typeface="Arial" panose="020B0604020202020204" pitchFamily="34" charset="0"/>
              <a:buChar char="•"/>
            </a:pPr>
            <a:r>
              <a:rPr lang="en-IN" sz="1200" b="0" i="0" dirty="0">
                <a:solidFill>
                  <a:srgbClr val="212529"/>
                </a:solidFill>
                <a:effectLst/>
                <a:latin typeface="Times New Roman" panose="02020603050405020304" pitchFamily="18" charset="0"/>
                <a:cs typeface="Times New Roman" panose="02020603050405020304" pitchFamily="18" charset="0"/>
              </a:rPr>
              <a:t>Sass</a:t>
            </a:r>
          </a:p>
          <a:p>
            <a:pPr algn="l">
              <a:buFont typeface="Arial" panose="020B0604020202020204" pitchFamily="34" charset="0"/>
              <a:buChar char="•"/>
            </a:pPr>
            <a:r>
              <a:rPr lang="en-IN" sz="1200" b="0" i="0" dirty="0">
                <a:solidFill>
                  <a:srgbClr val="212529"/>
                </a:solidFill>
                <a:effectLst/>
                <a:latin typeface="Times New Roman" panose="02020603050405020304" pitchFamily="18" charset="0"/>
                <a:cs typeface="Times New Roman" panose="02020603050405020304" pitchFamily="18" charset="0"/>
              </a:rPr>
              <a:t>Code Pen</a:t>
            </a:r>
          </a:p>
          <a:p>
            <a:pPr algn="l">
              <a:buFont typeface="Arial" panose="020B0604020202020204" pitchFamily="34" charset="0"/>
              <a:buChar char="•"/>
            </a:pPr>
            <a:r>
              <a:rPr lang="en-IN" sz="1200" b="0" i="0" dirty="0">
                <a:solidFill>
                  <a:srgbClr val="212529"/>
                </a:solidFill>
                <a:effectLst/>
                <a:latin typeface="Times New Roman" panose="02020603050405020304" pitchFamily="18" charset="0"/>
                <a:cs typeface="Times New Roman" panose="02020603050405020304" pitchFamily="18" charset="0"/>
              </a:rPr>
              <a:t>AngularJS</a:t>
            </a:r>
          </a:p>
          <a:p>
            <a:pPr algn="l">
              <a:buFont typeface="Arial" panose="020B0604020202020204" pitchFamily="34" charset="0"/>
              <a:buChar char="•"/>
            </a:pPr>
            <a:r>
              <a:rPr lang="en-IN" sz="1200" b="0" i="0" dirty="0">
                <a:solidFill>
                  <a:srgbClr val="212529"/>
                </a:solidFill>
                <a:effectLst/>
                <a:latin typeface="Times New Roman" panose="02020603050405020304" pitchFamily="18" charset="0"/>
                <a:cs typeface="Times New Roman" panose="02020603050405020304" pitchFamily="18" charset="0"/>
              </a:rPr>
              <a:t>TypeScript</a:t>
            </a:r>
          </a:p>
          <a:p>
            <a:pPr algn="l">
              <a:buFont typeface="Arial" panose="020B0604020202020204" pitchFamily="34" charset="0"/>
              <a:buChar char="•"/>
            </a:pPr>
            <a:r>
              <a:rPr lang="en-IN" sz="1200" b="0" i="0" dirty="0">
                <a:solidFill>
                  <a:srgbClr val="212529"/>
                </a:solidFill>
                <a:effectLst/>
                <a:latin typeface="Times New Roman" panose="02020603050405020304" pitchFamily="18" charset="0"/>
                <a:cs typeface="Times New Roman" panose="02020603050405020304" pitchFamily="18" charset="0"/>
              </a:rPr>
              <a:t>Sketch</a:t>
            </a:r>
          </a:p>
          <a:p>
            <a:pPr algn="l">
              <a:buFont typeface="Arial" panose="020B0604020202020204" pitchFamily="34" charset="0"/>
              <a:buChar char="•"/>
            </a:pPr>
            <a:r>
              <a:rPr lang="en-IN" sz="1200" b="0" i="0" dirty="0">
                <a:solidFill>
                  <a:srgbClr val="212529"/>
                </a:solidFill>
                <a:effectLst/>
                <a:latin typeface="Times New Roman" panose="02020603050405020304" pitchFamily="18" charset="0"/>
                <a:cs typeface="Times New Roman" panose="02020603050405020304" pitchFamily="18" charset="0"/>
              </a:rPr>
              <a:t>jQuery</a:t>
            </a:r>
          </a:p>
          <a:p>
            <a:pPr algn="l">
              <a:buFont typeface="Arial" panose="020B0604020202020204" pitchFamily="34" charset="0"/>
              <a:buChar char="•"/>
            </a:pPr>
            <a:r>
              <a:rPr lang="en-IN" sz="1200" b="0" i="0" dirty="0">
                <a:solidFill>
                  <a:srgbClr val="212529"/>
                </a:solidFill>
                <a:effectLst/>
                <a:latin typeface="Times New Roman" panose="02020603050405020304" pitchFamily="18" charset="0"/>
                <a:cs typeface="Times New Roman" panose="02020603050405020304" pitchFamily="18" charset="0"/>
              </a:rPr>
              <a:t>Sublime Text</a:t>
            </a:r>
          </a:p>
          <a:p>
            <a:pPr algn="l">
              <a:buFont typeface="Arial" panose="020B0604020202020204" pitchFamily="34" charset="0"/>
              <a:buChar char="•"/>
            </a:pPr>
            <a:r>
              <a:rPr lang="en-IN" sz="1200" b="0" i="0" dirty="0">
                <a:solidFill>
                  <a:srgbClr val="212529"/>
                </a:solidFill>
                <a:effectLst/>
                <a:latin typeface="Times New Roman" panose="02020603050405020304" pitchFamily="18" charset="0"/>
                <a:cs typeface="Times New Roman" panose="02020603050405020304" pitchFamily="18" charset="0"/>
              </a:rPr>
              <a:t>Bootstrap</a:t>
            </a:r>
          </a:p>
          <a:p>
            <a:pPr algn="l">
              <a:buFont typeface="Arial" panose="020B0604020202020204" pitchFamily="34" charset="0"/>
              <a:buChar char="•"/>
            </a:pPr>
            <a:r>
              <a:rPr lang="en-IN" sz="1200" b="0" i="0" dirty="0">
                <a:solidFill>
                  <a:srgbClr val="212529"/>
                </a:solidFill>
                <a:effectLst/>
                <a:latin typeface="Times New Roman" panose="02020603050405020304" pitchFamily="18" charset="0"/>
                <a:cs typeface="Times New Roman" panose="02020603050405020304" pitchFamily="18" charset="0"/>
              </a:rPr>
              <a:t>Grunt</a:t>
            </a:r>
          </a:p>
          <a:p>
            <a:pPr algn="l">
              <a:buFont typeface="Arial" panose="020B0604020202020204" pitchFamily="34" charset="0"/>
              <a:buChar char="•"/>
            </a:pPr>
            <a:r>
              <a:rPr lang="en-IN" sz="1200" b="0" i="0" dirty="0">
                <a:solidFill>
                  <a:srgbClr val="212529"/>
                </a:solidFill>
                <a:effectLst/>
                <a:latin typeface="Times New Roman" panose="02020603050405020304" pitchFamily="18" charset="0"/>
                <a:cs typeface="Times New Roman" panose="02020603050405020304" pitchFamily="18" charset="0"/>
              </a:rPr>
              <a:t>Chrome </a:t>
            </a:r>
            <a:r>
              <a:rPr lang="en-IN" sz="1200" b="0" i="0" dirty="0" err="1">
                <a:solidFill>
                  <a:srgbClr val="212529"/>
                </a:solidFill>
                <a:effectLst/>
                <a:latin typeface="Times New Roman" panose="02020603050405020304" pitchFamily="18" charset="0"/>
                <a:cs typeface="Times New Roman" panose="02020603050405020304" pitchFamily="18" charset="0"/>
              </a:rPr>
              <a:t>DevTools</a:t>
            </a:r>
            <a:endParaRPr lang="en-IN" sz="1200" b="0" i="0" dirty="0">
              <a:solidFill>
                <a:srgbClr val="212529"/>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sz="1200" b="0" i="0" dirty="0">
                <a:solidFill>
                  <a:srgbClr val="212529"/>
                </a:solidFill>
                <a:effectLst/>
                <a:latin typeface="Times New Roman" panose="02020603050405020304" pitchFamily="18" charset="0"/>
                <a:cs typeface="Times New Roman" panose="02020603050405020304" pitchFamily="18" charset="0"/>
              </a:rPr>
              <a:t>NPM</a:t>
            </a:r>
          </a:p>
          <a:p>
            <a:pPr algn="l">
              <a:buFont typeface="Arial" panose="020B0604020202020204" pitchFamily="34" charset="0"/>
              <a:buChar char="•"/>
            </a:pPr>
            <a:r>
              <a:rPr lang="en-IN" sz="1200" b="0" i="0" dirty="0">
                <a:solidFill>
                  <a:srgbClr val="212529"/>
                </a:solidFill>
                <a:effectLst/>
                <a:latin typeface="Times New Roman" panose="02020603050405020304" pitchFamily="18" charset="0"/>
                <a:cs typeface="Times New Roman" panose="02020603050405020304" pitchFamily="18" charset="0"/>
              </a:rPr>
              <a:t>Visual Studio Code</a:t>
            </a:r>
          </a:p>
        </p:txBody>
      </p:sp>
      <p:pic>
        <p:nvPicPr>
          <p:cNvPr id="3" name="Picture 2">
            <a:extLst>
              <a:ext uri="{FF2B5EF4-FFF2-40B4-BE49-F238E27FC236}">
                <a16:creationId xmlns:a16="http://schemas.microsoft.com/office/drawing/2014/main" id="{2C2DFD12-C0DE-147E-5F9F-E183E9CA0895}"/>
              </a:ext>
            </a:extLst>
          </p:cNvPr>
          <p:cNvPicPr>
            <a:picLocks noChangeAspect="1"/>
          </p:cNvPicPr>
          <p:nvPr/>
        </p:nvPicPr>
        <p:blipFill>
          <a:blip r:embed="rId3"/>
          <a:stretch>
            <a:fillRect/>
          </a:stretch>
        </p:blipFill>
        <p:spPr>
          <a:xfrm>
            <a:off x="127730" y="212949"/>
            <a:ext cx="6602540" cy="9480102"/>
          </a:xfrm>
          <a:prstGeom prst="rect">
            <a:avLst/>
          </a:prstGeom>
        </p:spPr>
      </p:pic>
    </p:spTree>
    <p:extLst>
      <p:ext uri="{BB962C8B-B14F-4D97-AF65-F5344CB8AC3E}">
        <p14:creationId xmlns:p14="http://schemas.microsoft.com/office/powerpoint/2010/main" val="2941630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3A5FEA-B2CD-9AB6-7C2C-9012400308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460" y="496766"/>
            <a:ext cx="1887080" cy="1046112"/>
          </a:xfrm>
          <a:prstGeom prst="rect">
            <a:avLst/>
          </a:prstGeom>
        </p:spPr>
      </p:pic>
      <p:sp>
        <p:nvSpPr>
          <p:cNvPr id="4" name="TextBox 3">
            <a:extLst>
              <a:ext uri="{FF2B5EF4-FFF2-40B4-BE49-F238E27FC236}">
                <a16:creationId xmlns:a16="http://schemas.microsoft.com/office/drawing/2014/main" id="{3AB6F466-4B05-71EE-BCD8-428B5B5BB936}"/>
              </a:ext>
            </a:extLst>
          </p:cNvPr>
          <p:cNvSpPr txBox="1"/>
          <p:nvPr/>
        </p:nvSpPr>
        <p:spPr>
          <a:xfrm>
            <a:off x="1954675" y="1829726"/>
            <a:ext cx="4569106" cy="338554"/>
          </a:xfrm>
          <a:prstGeom prst="rect">
            <a:avLst/>
          </a:prstGeom>
          <a:noFill/>
        </p:spPr>
        <p:txBody>
          <a:bodyPr wrap="square">
            <a:spAutoFit/>
          </a:bodyPr>
          <a:lstStyle/>
          <a:p>
            <a:pPr algn="l"/>
            <a:r>
              <a:rPr lang="en-IN" sz="1600" b="1" i="0" dirty="0">
                <a:solidFill>
                  <a:srgbClr val="212529"/>
                </a:solidFill>
                <a:effectLst/>
                <a:latin typeface="Times New Roman" panose="02020603050405020304" pitchFamily="18" charset="0"/>
                <a:cs typeface="Times New Roman" panose="02020603050405020304" pitchFamily="18" charset="0"/>
              </a:rPr>
              <a:t>Web Development Technologies</a:t>
            </a:r>
          </a:p>
        </p:txBody>
      </p:sp>
      <p:sp>
        <p:nvSpPr>
          <p:cNvPr id="6" name="TextBox 5">
            <a:extLst>
              <a:ext uri="{FF2B5EF4-FFF2-40B4-BE49-F238E27FC236}">
                <a16:creationId xmlns:a16="http://schemas.microsoft.com/office/drawing/2014/main" id="{79E27366-C48C-BC5A-48F8-6B76DA0DC3F3}"/>
              </a:ext>
            </a:extLst>
          </p:cNvPr>
          <p:cNvSpPr txBox="1"/>
          <p:nvPr/>
        </p:nvSpPr>
        <p:spPr>
          <a:xfrm>
            <a:off x="674225" y="2660308"/>
            <a:ext cx="5379334" cy="830997"/>
          </a:xfrm>
          <a:prstGeom prst="rect">
            <a:avLst/>
          </a:prstGeom>
          <a:noFill/>
        </p:spPr>
        <p:txBody>
          <a:bodyPr wrap="square">
            <a:spAutoFit/>
          </a:bodyPr>
          <a:lstStyle/>
          <a:p>
            <a:r>
              <a:rPr lang="en-US" sz="1200" b="0" i="0" dirty="0">
                <a:solidFill>
                  <a:srgbClr val="212529"/>
                </a:solidFill>
                <a:effectLst/>
                <a:latin typeface="Times New Roman" panose="02020603050405020304" pitchFamily="18" charset="0"/>
                <a:cs typeface="Times New Roman" panose="02020603050405020304" pitchFamily="18" charset="0"/>
              </a:rPr>
              <a:t>To learn ‘What is Web Development?’ in-depth, you need to understand and have knowledge of the technologies used in Web Development. Below are some of the most common Web Development technologies that every Web Developer should learn to work with:</a:t>
            </a:r>
            <a:endParaRPr lang="en-IN" sz="12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3AC8D79-76FF-DB42-3258-65A51E7436EF}"/>
              </a:ext>
            </a:extLst>
          </p:cNvPr>
          <p:cNvSpPr txBox="1"/>
          <p:nvPr/>
        </p:nvSpPr>
        <p:spPr>
          <a:xfrm>
            <a:off x="674225" y="3778152"/>
            <a:ext cx="1958340" cy="2677656"/>
          </a:xfrm>
          <a:prstGeom prst="rect">
            <a:avLst/>
          </a:prstGeom>
          <a:noFill/>
        </p:spPr>
        <p:txBody>
          <a:bodyPr wrap="square">
            <a:spAutoFit/>
          </a:bodyPr>
          <a:lstStyle/>
          <a:p>
            <a:pPr algn="l">
              <a:buFont typeface="Arial" panose="020B0604020202020204" pitchFamily="34" charset="0"/>
              <a:buChar char="•"/>
            </a:pPr>
            <a:r>
              <a:rPr lang="en-IN" sz="1200" b="0" i="0" dirty="0">
                <a:solidFill>
                  <a:srgbClr val="212529"/>
                </a:solidFill>
                <a:effectLst/>
                <a:latin typeface="Times New Roman" panose="02020603050405020304" pitchFamily="18" charset="0"/>
                <a:cs typeface="Times New Roman" panose="02020603050405020304" pitchFamily="18" charset="0"/>
              </a:rPr>
              <a:t>HTML</a:t>
            </a:r>
          </a:p>
          <a:p>
            <a:pPr algn="l">
              <a:buFont typeface="Arial" panose="020B0604020202020204" pitchFamily="34" charset="0"/>
              <a:buChar char="•"/>
            </a:pPr>
            <a:r>
              <a:rPr lang="en-IN" sz="1200" b="0" i="0" dirty="0">
                <a:solidFill>
                  <a:srgbClr val="212529"/>
                </a:solidFill>
                <a:effectLst/>
                <a:latin typeface="Times New Roman" panose="02020603050405020304" pitchFamily="18" charset="0"/>
                <a:cs typeface="Times New Roman" panose="02020603050405020304" pitchFamily="18" charset="0"/>
              </a:rPr>
              <a:t>Browsers</a:t>
            </a:r>
          </a:p>
          <a:p>
            <a:pPr algn="l">
              <a:buFont typeface="Arial" panose="020B0604020202020204" pitchFamily="34" charset="0"/>
              <a:buChar char="•"/>
            </a:pPr>
            <a:r>
              <a:rPr lang="en-IN" sz="1200" b="0" i="0" dirty="0">
                <a:solidFill>
                  <a:srgbClr val="212529"/>
                </a:solidFill>
                <a:effectLst/>
                <a:latin typeface="Times New Roman" panose="02020603050405020304" pitchFamily="18" charset="0"/>
                <a:cs typeface="Times New Roman" panose="02020603050405020304" pitchFamily="18" charset="0"/>
              </a:rPr>
              <a:t>Programming languages</a:t>
            </a:r>
          </a:p>
          <a:p>
            <a:pPr algn="l">
              <a:buFont typeface="Arial" panose="020B0604020202020204" pitchFamily="34" charset="0"/>
              <a:buChar char="•"/>
            </a:pPr>
            <a:r>
              <a:rPr lang="en-IN" sz="1200" b="0" i="0" dirty="0">
                <a:solidFill>
                  <a:srgbClr val="212529"/>
                </a:solidFill>
                <a:effectLst/>
                <a:latin typeface="Times New Roman" panose="02020603050405020304" pitchFamily="18" charset="0"/>
                <a:cs typeface="Times New Roman" panose="02020603050405020304" pitchFamily="18" charset="0"/>
              </a:rPr>
              <a:t>CSS</a:t>
            </a:r>
          </a:p>
          <a:p>
            <a:pPr algn="l">
              <a:buFont typeface="Arial" panose="020B0604020202020204" pitchFamily="34" charset="0"/>
              <a:buChar char="•"/>
            </a:pPr>
            <a:r>
              <a:rPr lang="en-IN" sz="1200" b="0" i="0" dirty="0">
                <a:solidFill>
                  <a:srgbClr val="212529"/>
                </a:solidFill>
                <a:effectLst/>
                <a:latin typeface="Times New Roman" panose="02020603050405020304" pitchFamily="18" charset="0"/>
                <a:cs typeface="Times New Roman" panose="02020603050405020304" pitchFamily="18" charset="0"/>
              </a:rPr>
              <a:t>Frameworks</a:t>
            </a:r>
          </a:p>
          <a:p>
            <a:pPr algn="l">
              <a:buFont typeface="Arial" panose="020B0604020202020204" pitchFamily="34" charset="0"/>
              <a:buChar char="•"/>
            </a:pPr>
            <a:r>
              <a:rPr lang="en-IN" sz="1200" b="0" i="0" dirty="0">
                <a:solidFill>
                  <a:srgbClr val="212529"/>
                </a:solidFill>
                <a:effectLst/>
                <a:latin typeface="Times New Roman" panose="02020603050405020304" pitchFamily="18" charset="0"/>
                <a:cs typeface="Times New Roman" panose="02020603050405020304" pitchFamily="18" charset="0"/>
              </a:rPr>
              <a:t>Databases</a:t>
            </a:r>
          </a:p>
          <a:p>
            <a:pPr algn="l">
              <a:buFont typeface="Arial" panose="020B0604020202020204" pitchFamily="34" charset="0"/>
              <a:buChar char="•"/>
            </a:pPr>
            <a:r>
              <a:rPr lang="en-IN" sz="1200" b="0" i="0" dirty="0">
                <a:solidFill>
                  <a:srgbClr val="212529"/>
                </a:solidFill>
                <a:effectLst/>
                <a:latin typeface="Times New Roman" panose="02020603050405020304" pitchFamily="18" charset="0"/>
                <a:cs typeface="Times New Roman" panose="02020603050405020304" pitchFamily="18" charset="0"/>
              </a:rPr>
              <a:t>Libraries</a:t>
            </a:r>
          </a:p>
          <a:p>
            <a:pPr algn="l">
              <a:buFont typeface="Arial" panose="020B0604020202020204" pitchFamily="34" charset="0"/>
              <a:buChar char="•"/>
            </a:pPr>
            <a:r>
              <a:rPr lang="en-IN" sz="1200" b="0" i="0" dirty="0">
                <a:solidFill>
                  <a:srgbClr val="212529"/>
                </a:solidFill>
                <a:effectLst/>
                <a:latin typeface="Times New Roman" panose="02020603050405020304" pitchFamily="18" charset="0"/>
                <a:cs typeface="Times New Roman" panose="02020603050405020304" pitchFamily="18" charset="0"/>
              </a:rPr>
              <a:t>Servers</a:t>
            </a:r>
          </a:p>
          <a:p>
            <a:pPr algn="l">
              <a:buFont typeface="Arial" panose="020B0604020202020204" pitchFamily="34" charset="0"/>
              <a:buChar char="•"/>
            </a:pPr>
            <a:r>
              <a:rPr lang="en-IN" sz="1200" b="0" i="0" dirty="0">
                <a:solidFill>
                  <a:srgbClr val="212529"/>
                </a:solidFill>
                <a:effectLst/>
                <a:latin typeface="Times New Roman" panose="02020603050405020304" pitchFamily="18" charset="0"/>
                <a:cs typeface="Times New Roman" panose="02020603050405020304" pitchFamily="18" charset="0"/>
              </a:rPr>
              <a:t>Clients</a:t>
            </a:r>
          </a:p>
          <a:p>
            <a:pPr algn="l">
              <a:buFont typeface="Arial" panose="020B0604020202020204" pitchFamily="34" charset="0"/>
              <a:buChar char="•"/>
            </a:pPr>
            <a:r>
              <a:rPr lang="en-IN" sz="1200" b="0" i="0" dirty="0">
                <a:solidFill>
                  <a:srgbClr val="212529"/>
                </a:solidFill>
                <a:effectLst/>
                <a:latin typeface="Times New Roman" panose="02020603050405020304" pitchFamily="18" charset="0"/>
                <a:cs typeface="Times New Roman" panose="02020603050405020304" pitchFamily="18" charset="0"/>
              </a:rPr>
              <a:t>Frontend Development</a:t>
            </a:r>
          </a:p>
          <a:p>
            <a:pPr algn="l">
              <a:buFont typeface="Arial" panose="020B0604020202020204" pitchFamily="34" charset="0"/>
              <a:buChar char="•"/>
            </a:pPr>
            <a:r>
              <a:rPr lang="en-IN" sz="1200" b="0" i="0" dirty="0">
                <a:solidFill>
                  <a:srgbClr val="212529"/>
                </a:solidFill>
                <a:effectLst/>
                <a:latin typeface="Times New Roman" panose="02020603050405020304" pitchFamily="18" charset="0"/>
                <a:cs typeface="Times New Roman" panose="02020603050405020304" pitchFamily="18" charset="0"/>
              </a:rPr>
              <a:t>Backend Development</a:t>
            </a:r>
          </a:p>
          <a:p>
            <a:pPr algn="l">
              <a:buFont typeface="Arial" panose="020B0604020202020204" pitchFamily="34" charset="0"/>
              <a:buChar char="•"/>
            </a:pPr>
            <a:r>
              <a:rPr lang="en-IN" sz="1200" b="0" i="0" dirty="0">
                <a:solidFill>
                  <a:srgbClr val="212529"/>
                </a:solidFill>
                <a:effectLst/>
                <a:latin typeface="Times New Roman" panose="02020603050405020304" pitchFamily="18" charset="0"/>
                <a:cs typeface="Times New Roman" panose="02020603050405020304" pitchFamily="18" charset="0"/>
              </a:rPr>
              <a:t>Protocols</a:t>
            </a:r>
          </a:p>
          <a:p>
            <a:pPr algn="l">
              <a:buFont typeface="Arial" panose="020B0604020202020204" pitchFamily="34" charset="0"/>
              <a:buChar char="•"/>
            </a:pPr>
            <a:r>
              <a:rPr lang="en-IN" sz="1200" b="0" i="0" dirty="0">
                <a:solidFill>
                  <a:srgbClr val="212529"/>
                </a:solidFill>
                <a:effectLst/>
                <a:latin typeface="Times New Roman" panose="02020603050405020304" pitchFamily="18" charset="0"/>
                <a:cs typeface="Times New Roman" panose="02020603050405020304" pitchFamily="18" charset="0"/>
              </a:rPr>
              <a:t>Data formats</a:t>
            </a:r>
          </a:p>
          <a:p>
            <a:pPr algn="l">
              <a:buFont typeface="Arial" panose="020B0604020202020204" pitchFamily="34" charset="0"/>
              <a:buChar char="•"/>
            </a:pPr>
            <a:r>
              <a:rPr lang="en-IN" sz="1200" b="0" i="0" dirty="0">
                <a:solidFill>
                  <a:srgbClr val="212529"/>
                </a:solidFill>
                <a:effectLst/>
                <a:latin typeface="Times New Roman" panose="02020603050405020304" pitchFamily="18" charset="0"/>
                <a:cs typeface="Times New Roman" panose="02020603050405020304" pitchFamily="18" charset="0"/>
              </a:rPr>
              <a:t>API</a:t>
            </a:r>
          </a:p>
        </p:txBody>
      </p:sp>
      <p:sp>
        <p:nvSpPr>
          <p:cNvPr id="10" name="TextBox 9">
            <a:extLst>
              <a:ext uri="{FF2B5EF4-FFF2-40B4-BE49-F238E27FC236}">
                <a16:creationId xmlns:a16="http://schemas.microsoft.com/office/drawing/2014/main" id="{FEABECD2-AFFC-2BA5-8386-004B34D07111}"/>
              </a:ext>
            </a:extLst>
          </p:cNvPr>
          <p:cNvSpPr txBox="1"/>
          <p:nvPr/>
        </p:nvSpPr>
        <p:spPr>
          <a:xfrm>
            <a:off x="674225" y="6947836"/>
            <a:ext cx="4569106" cy="338554"/>
          </a:xfrm>
          <a:prstGeom prst="rect">
            <a:avLst/>
          </a:prstGeom>
          <a:noFill/>
        </p:spPr>
        <p:txBody>
          <a:bodyPr wrap="square">
            <a:spAutoFit/>
          </a:bodyPr>
          <a:lstStyle/>
          <a:p>
            <a:pPr algn="l"/>
            <a:r>
              <a:rPr lang="en-IN" sz="1600" b="1" i="0" dirty="0">
                <a:solidFill>
                  <a:srgbClr val="212529"/>
                </a:solidFill>
                <a:effectLst/>
                <a:latin typeface="Times New Roman" panose="02020603050405020304" pitchFamily="18" charset="0"/>
                <a:cs typeface="Times New Roman" panose="02020603050405020304" pitchFamily="18" charset="0"/>
              </a:rPr>
              <a:t>Web Development Frameworks</a:t>
            </a:r>
          </a:p>
        </p:txBody>
      </p:sp>
      <p:sp>
        <p:nvSpPr>
          <p:cNvPr id="12" name="TextBox 11">
            <a:extLst>
              <a:ext uri="{FF2B5EF4-FFF2-40B4-BE49-F238E27FC236}">
                <a16:creationId xmlns:a16="http://schemas.microsoft.com/office/drawing/2014/main" id="{A06D95F6-729F-E414-452C-EB13F6574C95}"/>
              </a:ext>
            </a:extLst>
          </p:cNvPr>
          <p:cNvSpPr txBox="1"/>
          <p:nvPr/>
        </p:nvSpPr>
        <p:spPr>
          <a:xfrm>
            <a:off x="674225" y="7568442"/>
            <a:ext cx="5217289" cy="1015663"/>
          </a:xfrm>
          <a:prstGeom prst="rect">
            <a:avLst/>
          </a:prstGeom>
          <a:noFill/>
        </p:spPr>
        <p:txBody>
          <a:bodyPr wrap="square">
            <a:spAutoFit/>
          </a:bodyPr>
          <a:lstStyle/>
          <a:p>
            <a:r>
              <a:rPr lang="en-US" sz="1200" b="0" i="0" dirty="0">
                <a:solidFill>
                  <a:srgbClr val="212529"/>
                </a:solidFill>
                <a:effectLst/>
                <a:latin typeface="Times New Roman" panose="02020603050405020304" pitchFamily="18" charset="0"/>
                <a:cs typeface="Times New Roman" panose="02020603050405020304" pitchFamily="18" charset="0"/>
              </a:rPr>
              <a:t>Web Development frameworks are created by Developers to make it easier to develop and work with various programming languages. These frameworks remove all the redundant and difficult tasks that are involved in the process of setting up a web page. The frameworks either do the tasks themselves or make it easier for Developers to complete those tasks.</a:t>
            </a:r>
            <a:endParaRPr lang="en-IN" sz="12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E5ADB33-B142-996F-EBC0-DDD618116849}"/>
              </a:ext>
            </a:extLst>
          </p:cNvPr>
          <p:cNvPicPr>
            <a:picLocks noChangeAspect="1"/>
          </p:cNvPicPr>
          <p:nvPr/>
        </p:nvPicPr>
        <p:blipFill>
          <a:blip r:embed="rId3"/>
          <a:stretch>
            <a:fillRect/>
          </a:stretch>
        </p:blipFill>
        <p:spPr>
          <a:xfrm>
            <a:off x="127729" y="212949"/>
            <a:ext cx="6602540" cy="9480102"/>
          </a:xfrm>
          <a:prstGeom prst="rect">
            <a:avLst/>
          </a:prstGeom>
        </p:spPr>
      </p:pic>
    </p:spTree>
    <p:extLst>
      <p:ext uri="{BB962C8B-B14F-4D97-AF65-F5344CB8AC3E}">
        <p14:creationId xmlns:p14="http://schemas.microsoft.com/office/powerpoint/2010/main" val="436725605"/>
      </p:ext>
    </p:extLst>
  </p:cSld>
  <p:clrMapOvr>
    <a:masterClrMapping/>
  </p:clrMapOvr>
</p:sld>
</file>

<file path=ppt/theme/theme1.xml><?xml version="1.0" encoding="utf-8"?>
<a:theme xmlns:a="http://schemas.openxmlformats.org/drawingml/2006/main" name="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591</TotalTime>
  <Words>4266</Words>
  <Application>Microsoft Office PowerPoint</Application>
  <PresentationFormat>A4 Paper (210x297 mm)</PresentationFormat>
  <Paragraphs>223</Paragraphs>
  <Slides>26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Umakanth Sahu</dc:creator>
  <cp:lastModifiedBy>Ambika Yamadri</cp:lastModifiedBy>
  <cp:revision>35</cp:revision>
  <dcterms:created xsi:type="dcterms:W3CDTF">2019-07-03T09:30:00Z</dcterms:created>
  <dcterms:modified xsi:type="dcterms:W3CDTF">2022-11-08T18:46:04Z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1033-11.2.0.8668</vt:lpwstr>
  </property>
</Properties>
</file>